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5"/>
  </p:sldMasterIdLst>
  <p:notesMasterIdLst>
    <p:notesMasterId r:id="rId28"/>
  </p:notesMasterIdLst>
  <p:sldIdLst>
    <p:sldId id="268" r:id="rId6"/>
    <p:sldId id="257" r:id="rId7"/>
    <p:sldId id="269" r:id="rId8"/>
    <p:sldId id="283" r:id="rId9"/>
    <p:sldId id="270" r:id="rId10"/>
    <p:sldId id="271" r:id="rId11"/>
    <p:sldId id="272" r:id="rId12"/>
    <p:sldId id="273" r:id="rId13"/>
    <p:sldId id="274" r:id="rId14"/>
    <p:sldId id="276" r:id="rId15"/>
    <p:sldId id="275" r:id="rId16"/>
    <p:sldId id="284" r:id="rId17"/>
    <p:sldId id="285" r:id="rId18"/>
    <p:sldId id="286" r:id="rId19"/>
    <p:sldId id="279" r:id="rId20"/>
    <p:sldId id="280" r:id="rId21"/>
    <p:sldId id="291" r:id="rId22"/>
    <p:sldId id="287" r:id="rId23"/>
    <p:sldId id="290" r:id="rId24"/>
    <p:sldId id="288" r:id="rId25"/>
    <p:sldId id="289"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ALK, Jonathan " initials="JP" lastIdx="2" clrIdx="6"/>
  <p:cmAuthor id="1" name="Mike Bloys" initials="MB" lastIdx="1" clrIdx="0">
    <p:extLst/>
  </p:cmAuthor>
  <p:cmAuthor id="2" name="Mike Bloys" initials="MB [2]" lastIdx="1" clrIdx="1">
    <p:extLst/>
  </p:cmAuthor>
  <p:cmAuthor id="3" name="Mike Bloys" initials="MB [3]" lastIdx="1" clrIdx="2">
    <p:extLst/>
  </p:cmAuthor>
  <p:cmAuthor id="4" name="Mike Bloys" initials="MB [4]" lastIdx="1" clrIdx="3">
    <p:extLst/>
  </p:cmAuthor>
  <p:cmAuthor id="5" name="Mike Bloys" initials="MB [5]" lastIdx="1" clrIdx="4">
    <p:extLst/>
  </p:cmAuthor>
  <p:cmAuthor id="6" name="timroe" initials="t"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569"/>
    <a:srgbClr val="45C3D6"/>
    <a:srgbClr val="B93296"/>
    <a:srgbClr val="E56D09"/>
    <a:srgbClr val="50C362"/>
    <a:srgbClr val="FF0066"/>
    <a:srgbClr val="50C364"/>
    <a:srgbClr val="071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55"/>
    <p:restoredTop sz="76260" autoAdjust="0"/>
  </p:normalViewPr>
  <p:slideViewPr>
    <p:cSldViewPr snapToGrid="0" snapToObjects="1">
      <p:cViewPr varScale="1">
        <p:scale>
          <a:sx n="33" d="100"/>
          <a:sy n="33" d="100"/>
        </p:scale>
        <p:origin x="860" y="24"/>
      </p:cViewPr>
      <p:guideLst>
        <p:guide orient="horz" pos="2160"/>
        <p:guide pos="3840"/>
      </p:guideLst>
    </p:cSldViewPr>
  </p:slideViewPr>
  <p:notesTextViewPr>
    <p:cViewPr>
      <p:scale>
        <a:sx n="1" d="1"/>
        <a:sy n="1" d="1"/>
      </p:scale>
      <p:origin x="0" y="0"/>
    </p:cViewPr>
  </p:notesTextViewPr>
  <p:sorterViewPr>
    <p:cViewPr>
      <p:scale>
        <a:sx n="150" d="100"/>
        <a:sy n="150" d="100"/>
      </p:scale>
      <p:origin x="0" y="1817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FDA89-2768-B443-83B1-C477EC4CDDC2}" type="datetimeFigureOut">
              <a:rPr lang="en-GB" smtClean="0"/>
              <a:t>15/07/2019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F45A5-C485-8349-9510-08310609CFF8}" type="slidenum">
              <a:rPr lang="en-GB" smtClean="0"/>
              <a:t>‹#›</a:t>
            </a:fld>
            <a:endParaRPr lang="en-GB"/>
          </a:p>
        </p:txBody>
      </p:sp>
    </p:spTree>
    <p:extLst>
      <p:ext uri="{BB962C8B-B14F-4D97-AF65-F5344CB8AC3E}">
        <p14:creationId xmlns:p14="http://schemas.microsoft.com/office/powerpoint/2010/main" val="11721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9F45A5-C485-8349-9510-08310609CFF8}" type="slidenum">
              <a:rPr lang="en-GB" smtClean="0"/>
              <a:t>1</a:t>
            </a:fld>
            <a:endParaRPr lang="en-GB"/>
          </a:p>
        </p:txBody>
      </p:sp>
    </p:spTree>
    <p:extLst>
      <p:ext uri="{BB962C8B-B14F-4D97-AF65-F5344CB8AC3E}">
        <p14:creationId xmlns:p14="http://schemas.microsoft.com/office/powerpoint/2010/main" val="356810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B9F45A5-C485-8349-9510-08310609CFF8}" type="slidenum">
              <a:rPr lang="en-GB" smtClean="0"/>
              <a:t>17</a:t>
            </a:fld>
            <a:endParaRPr lang="en-GB"/>
          </a:p>
        </p:txBody>
      </p:sp>
    </p:spTree>
    <p:extLst>
      <p:ext uri="{BB962C8B-B14F-4D97-AF65-F5344CB8AC3E}">
        <p14:creationId xmlns:p14="http://schemas.microsoft.com/office/powerpoint/2010/main" val="278729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F45A5-C485-8349-9510-08310609CFF8}" type="slidenum">
              <a:rPr lang="en-GB" smtClean="0"/>
              <a:t>18</a:t>
            </a:fld>
            <a:endParaRPr lang="en-GB"/>
          </a:p>
        </p:txBody>
      </p:sp>
    </p:spTree>
    <p:extLst>
      <p:ext uri="{BB962C8B-B14F-4D97-AF65-F5344CB8AC3E}">
        <p14:creationId xmlns:p14="http://schemas.microsoft.com/office/powerpoint/2010/main" val="165968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B9F45A5-C485-8349-9510-08310609CFF8}" type="slidenum">
              <a:rPr lang="en-GB" smtClean="0"/>
              <a:t>19</a:t>
            </a:fld>
            <a:endParaRPr lang="en-GB"/>
          </a:p>
        </p:txBody>
      </p:sp>
    </p:spTree>
    <p:extLst>
      <p:ext uri="{BB962C8B-B14F-4D97-AF65-F5344CB8AC3E}">
        <p14:creationId xmlns:p14="http://schemas.microsoft.com/office/powerpoint/2010/main" val="46727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9F45A5-C485-8349-9510-08310609CFF8}" type="slidenum">
              <a:rPr lang="en-GB" smtClean="0"/>
              <a:t>2</a:t>
            </a:fld>
            <a:endParaRPr lang="en-GB"/>
          </a:p>
        </p:txBody>
      </p:sp>
    </p:spTree>
    <p:extLst>
      <p:ext uri="{BB962C8B-B14F-4D97-AF65-F5344CB8AC3E}">
        <p14:creationId xmlns:p14="http://schemas.microsoft.com/office/powerpoint/2010/main" val="76662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1B9F45A5-C485-8349-9510-08310609CFF8}" type="slidenum">
              <a:rPr lang="en-GB" smtClean="0"/>
              <a:t>3</a:t>
            </a:fld>
            <a:endParaRPr lang="en-GB"/>
          </a:p>
        </p:txBody>
      </p:sp>
    </p:spTree>
    <p:extLst>
      <p:ext uri="{BB962C8B-B14F-4D97-AF65-F5344CB8AC3E}">
        <p14:creationId xmlns:p14="http://schemas.microsoft.com/office/powerpoint/2010/main" val="188594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SESAR</a:t>
            </a:r>
            <a:r>
              <a:rPr lang="en-GB" baseline="0" dirty="0"/>
              <a:t>: </a:t>
            </a:r>
            <a:r>
              <a:rPr lang="en-GB" sz="1200" kern="1200" dirty="0">
                <a:solidFill>
                  <a:schemeClr val="tx1"/>
                </a:solidFill>
                <a:effectLst/>
                <a:latin typeface="+mn-lt"/>
                <a:ea typeface="+mn-ea"/>
                <a:cs typeface="+mn-cs"/>
              </a:rPr>
              <a:t>The first three letters stand for Single European Sky and the last stand for Air Traffic Management (ATM) Research. </a:t>
            </a:r>
            <a:r>
              <a:rPr lang="en-GB" dirty="0">
                <a:effectLst/>
              </a:rPr>
              <a:t>In its broadest context, SESAR aims to coordinate and create a high</a:t>
            </a:r>
            <a:r>
              <a:rPr lang="en-GB" baseline="0" dirty="0">
                <a:effectLst/>
              </a:rPr>
              <a:t> performance pan-European ATM modernisation System </a:t>
            </a:r>
            <a:r>
              <a:rPr lang="en-GB" dirty="0">
                <a:effectLst/>
              </a:rPr>
              <a:t>to support the aviation industry to be sustainable for the future</a:t>
            </a:r>
            <a:r>
              <a:rPr lang="en-GB" baseline="0" dirty="0">
                <a:effectLst/>
              </a:rPr>
              <a:t> whilst remaining safe.</a:t>
            </a:r>
            <a:endParaRPr lang="en-GB" dirty="0">
              <a:effectLst/>
            </a:endParaRPr>
          </a:p>
          <a:p>
            <a:r>
              <a:rPr lang="en-GB" dirty="0">
                <a:effectLst/>
              </a:rPr>
              <a:t> </a:t>
            </a:r>
          </a:p>
          <a:p>
            <a:r>
              <a:rPr lang="en-GB" b="1" dirty="0"/>
              <a:t>FAB</a:t>
            </a:r>
            <a:r>
              <a:rPr lang="en-GB" dirty="0"/>
              <a:t> (functional airspace blocks): </a:t>
            </a:r>
            <a:r>
              <a:rPr lang="en-GB" dirty="0">
                <a:effectLst/>
              </a:rPr>
              <a:t>The UK/Irish FAB started in June 2008 and was the first FAB in the EU. It is estimated that the benefits to be realised from the FAB projects which enable shorter track distances, reduced fuel burn and less CO2 emissions will lead to some €35m of cost savings to airline customers each year.</a:t>
            </a:r>
          </a:p>
          <a:p>
            <a:endParaRPr lang="en-GB" dirty="0">
              <a:effectLst/>
            </a:endParaRPr>
          </a:p>
          <a:p>
            <a:pPr marL="0" indent="0">
              <a:lnSpc>
                <a:spcPct val="150000"/>
              </a:lnSpc>
              <a:spcBef>
                <a:spcPts val="0"/>
              </a:spcBef>
              <a:spcAft>
                <a:spcPts val="0"/>
              </a:spcAft>
              <a:buNone/>
              <a:tabLst>
                <a:tab pos="982663" algn="l"/>
              </a:tabLst>
            </a:pPr>
            <a:r>
              <a:rPr lang="en-GB" b="1" dirty="0">
                <a:effectLst/>
              </a:rPr>
              <a:t>A6</a:t>
            </a:r>
            <a:r>
              <a:rPr lang="en-GB" b="1" baseline="0" dirty="0">
                <a:effectLst/>
              </a:rPr>
              <a:t> Alliance</a:t>
            </a:r>
            <a:r>
              <a:rPr lang="en-GB" baseline="0" dirty="0">
                <a:effectLst/>
              </a:rPr>
              <a:t>: </a:t>
            </a:r>
            <a:r>
              <a:rPr lang="en-GB" sz="1200" b="0" kern="0" dirty="0">
                <a:solidFill>
                  <a:srgbClr val="808080">
                    <a:lumMod val="75000"/>
                  </a:srgbClr>
                </a:solidFill>
                <a:latin typeface="Arial" pitchFamily="34" charset="0"/>
                <a:cs typeface="Arial" pitchFamily="34" charset="0"/>
              </a:rPr>
              <a:t>The A6 Alliance is an inclusive coalition of ANSPs committed to the modernisation of the European ATM system. The Alliance</a:t>
            </a:r>
            <a:r>
              <a:rPr lang="en-GB" sz="1200" b="0" kern="0" baseline="0" dirty="0">
                <a:solidFill>
                  <a:srgbClr val="808080">
                    <a:lumMod val="75000"/>
                  </a:srgbClr>
                </a:solidFill>
                <a:latin typeface="Arial" pitchFamily="34" charset="0"/>
                <a:cs typeface="Arial" pitchFamily="34" charset="0"/>
              </a:rPr>
              <a:t> s</a:t>
            </a:r>
            <a:r>
              <a:rPr lang="en-GB" sz="1200" b="0" kern="0" dirty="0">
                <a:solidFill>
                  <a:srgbClr val="808080">
                    <a:lumMod val="75000"/>
                  </a:srgbClr>
                </a:solidFill>
                <a:latin typeface="Arial" pitchFamily="34" charset="0"/>
                <a:cs typeface="Arial" pitchFamily="34" charset="0"/>
              </a:rPr>
              <a:t>eeks to maximise synergies between the ANSP members to deliver customer and network benefits; and to provide leadership at a European level in critical technical and strategic areas. </a:t>
            </a:r>
          </a:p>
          <a:p>
            <a:pPr marL="0" indent="0">
              <a:lnSpc>
                <a:spcPct val="150000"/>
              </a:lnSpc>
              <a:spcBef>
                <a:spcPts val="0"/>
              </a:spcBef>
              <a:spcAft>
                <a:spcPts val="0"/>
              </a:spcAft>
              <a:buNone/>
              <a:tabLst>
                <a:tab pos="982663" algn="l"/>
              </a:tabLst>
            </a:pPr>
            <a:endParaRPr lang="en-GB" sz="1200" b="0" kern="0" baseline="0" dirty="0">
              <a:solidFill>
                <a:srgbClr val="808080">
                  <a:lumMod val="75000"/>
                </a:srgbClr>
              </a:solidFill>
              <a:latin typeface="Arial" pitchFamily="34" charset="0"/>
              <a:cs typeface="Arial" pitchFamily="34" charset="0"/>
            </a:endParaRPr>
          </a:p>
          <a:p>
            <a:r>
              <a:rPr lang="en-GB" sz="1200" b="1" kern="0" baseline="0" dirty="0">
                <a:solidFill>
                  <a:srgbClr val="808080">
                    <a:lumMod val="75000"/>
                  </a:srgbClr>
                </a:solidFill>
                <a:latin typeface="Arial" pitchFamily="34" charset="0"/>
                <a:cs typeface="Arial" pitchFamily="34" charset="0"/>
              </a:rPr>
              <a:t>Borealis</a:t>
            </a:r>
            <a:r>
              <a:rPr lang="en-GB" sz="1200" b="0" kern="0" baseline="0" dirty="0">
                <a:solidFill>
                  <a:srgbClr val="808080">
                    <a:lumMod val="75000"/>
                  </a:srgbClr>
                </a:solidFill>
                <a:latin typeface="Arial" pitchFamily="34" charset="0"/>
                <a:cs typeface="Arial" pitchFamily="34" charset="0"/>
              </a:rPr>
              <a:t>: </a:t>
            </a:r>
            <a:r>
              <a:rPr lang="en-GB" dirty="0"/>
              <a:t>The Borealis Alliance is a leading Alliance of Air Navigation Service Providers (ANSPs) that enables its Members to drive better performance for stakeholders through business collaboration. The Borealis Alliance is currently working on a major programme to deliver free route airspace across the whole of Northern Europe by 2020. The programme will create free route airspace extending from the eastern boundary of the North Atlantic to the western boundary of Russian airspace in the North of Europe, delivering significant customer benefits in terms of fuel efficiency, environmental performance and cost savings.</a:t>
            </a:r>
          </a:p>
          <a:p>
            <a:pPr marL="0" indent="0">
              <a:lnSpc>
                <a:spcPct val="150000"/>
              </a:lnSpc>
              <a:spcBef>
                <a:spcPts val="0"/>
              </a:spcBef>
              <a:spcAft>
                <a:spcPts val="0"/>
              </a:spcAft>
              <a:buNone/>
              <a:tabLst>
                <a:tab pos="982663" algn="l"/>
              </a:tabLst>
            </a:pPr>
            <a:endParaRPr lang="en-GB" sz="1200" b="0" kern="0" dirty="0">
              <a:solidFill>
                <a:srgbClr val="808080">
                  <a:lumMod val="75000"/>
                </a:srgb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B9F45A5-C485-8349-9510-08310609CFF8}" type="slidenum">
              <a:rPr lang="en-GB" smtClean="0"/>
              <a:t>5</a:t>
            </a:fld>
            <a:endParaRPr lang="en-GB"/>
          </a:p>
        </p:txBody>
      </p:sp>
    </p:spTree>
    <p:extLst>
      <p:ext uri="{BB962C8B-B14F-4D97-AF65-F5344CB8AC3E}">
        <p14:creationId xmlns:p14="http://schemas.microsoft.com/office/powerpoint/2010/main" val="182281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Aquila </a:t>
            </a:r>
            <a:r>
              <a:rPr lang="en-US" baseline="0" dirty="0"/>
              <a:t>– This is a </a:t>
            </a:r>
            <a:r>
              <a:rPr lang="en-GB" dirty="0"/>
              <a:t>joint venture between NATS and Thales</a:t>
            </a:r>
            <a:r>
              <a:rPr lang="en-GB" baseline="0" dirty="0"/>
              <a:t> to deliver Project Marshall. Marshall seeks to ensure a safe, efficient and sustainable Air Traffic Management (ATM) service for the UK Armed Forces through modernising over 100 MOD locations in the UK and overseas.</a:t>
            </a:r>
            <a:endParaRPr lang="en-US" dirty="0"/>
          </a:p>
        </p:txBody>
      </p:sp>
      <p:sp>
        <p:nvSpPr>
          <p:cNvPr id="4" name="Slide Number Placeholder 3"/>
          <p:cNvSpPr>
            <a:spLocks noGrp="1"/>
          </p:cNvSpPr>
          <p:nvPr>
            <p:ph type="sldNum" sz="quarter" idx="10"/>
          </p:nvPr>
        </p:nvSpPr>
        <p:spPr/>
        <p:txBody>
          <a:bodyPr/>
          <a:lstStyle/>
          <a:p>
            <a:fld id="{1B9F45A5-C485-8349-9510-08310609CFF8}" type="slidenum">
              <a:rPr lang="en-GB" smtClean="0"/>
              <a:t>8</a:t>
            </a:fld>
            <a:endParaRPr lang="en-GB"/>
          </a:p>
        </p:txBody>
      </p:sp>
    </p:spTree>
    <p:extLst>
      <p:ext uri="{BB962C8B-B14F-4D97-AF65-F5344CB8AC3E}">
        <p14:creationId xmlns:p14="http://schemas.microsoft.com/office/powerpoint/2010/main" val="29633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Digital Towers: </a:t>
            </a:r>
            <a:r>
              <a:rPr lang="en-GB" sz="1200" b="0" i="0" u="none" strike="noStrike" kern="1200" baseline="0" dirty="0">
                <a:solidFill>
                  <a:schemeClr val="tx1"/>
                </a:solidFill>
                <a:latin typeface="+mn-lt"/>
                <a:ea typeface="+mn-ea"/>
                <a:cs typeface="+mn-cs"/>
              </a:rPr>
              <a:t>The advent of super-fast fibre networks, high definition cameras and remote sensing technology is allowing for a revolution in airport air traffic management. Instead of a tower full of controllers and equipment, there is a camera mast that transmits images and data to a separate control centre in a remote location. This transmission provides a live panoramic feed that can be augmented with other operational data, from radar labels on individual aircraft, to the location of closed taxiways.</a:t>
            </a:r>
          </a:p>
          <a:p>
            <a:r>
              <a:rPr lang="en-GB" sz="1200" b="0" i="0" u="none" strike="noStrike" kern="1200" baseline="0" dirty="0">
                <a:solidFill>
                  <a:schemeClr val="tx1"/>
                </a:solidFill>
                <a:latin typeface="+mn-lt"/>
                <a:ea typeface="+mn-ea"/>
                <a:cs typeface="+mn-cs"/>
              </a:rPr>
              <a:t>NATS have partnered with NAV CANADA taking an equal shareholding in the Canadian digital tower firm, </a:t>
            </a:r>
            <a:r>
              <a:rPr lang="en-GB" sz="1200" b="0" i="0" u="none" strike="noStrike" kern="1200" baseline="0" dirty="0" err="1">
                <a:solidFill>
                  <a:schemeClr val="tx1"/>
                </a:solidFill>
                <a:latin typeface="+mn-lt"/>
                <a:ea typeface="+mn-ea"/>
                <a:cs typeface="+mn-cs"/>
              </a:rPr>
              <a:t>Searidge</a:t>
            </a:r>
            <a:r>
              <a:rPr lang="en-GB" sz="1200" b="0" i="0" u="none" strike="noStrike" kern="1200" baseline="0" dirty="0">
                <a:solidFill>
                  <a:schemeClr val="tx1"/>
                </a:solidFill>
                <a:latin typeface="+mn-lt"/>
                <a:ea typeface="+mn-ea"/>
                <a:cs typeface="+mn-cs"/>
              </a:rPr>
              <a:t> Technologies to provide the solutions. Since the joint venture in 2017, NATS have won contracts to create a Virtual Control Room contingency system for Heathrow airport, a smart prototype for Changi airport and to build and operate a live digital air traffic control tower for London City in 2019 – the first in the UK.</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Intelligent Approach</a:t>
            </a:r>
          </a:p>
          <a:p>
            <a:r>
              <a:rPr lang="en-GB" dirty="0"/>
              <a:t>Intelligent Approach along with TBS help</a:t>
            </a:r>
            <a:r>
              <a:rPr lang="en-GB" baseline="0" dirty="0"/>
              <a:t> contribute to </a:t>
            </a:r>
            <a:r>
              <a:rPr lang="en-GB" dirty="0"/>
              <a:t>variable spacing. This means that we can</a:t>
            </a:r>
          </a:p>
          <a:p>
            <a:r>
              <a:rPr lang="en-GB" dirty="0"/>
              <a:t>Dynamically adjust</a:t>
            </a:r>
            <a:r>
              <a:rPr lang="en-GB" baseline="0" dirty="0"/>
              <a:t> the separation between arrivals, maintaining the time separation between aircraft at a constant equivalent to the distance separation required in a headwind of 5-7 knots. This will be further improved with the introduction of enhanced TBS in Spring 2018 which introduces RECAT EU wake vortex categories and will slightly increase tactical landing capacity.</a:t>
            </a:r>
          </a:p>
          <a:p>
            <a:endParaRPr lang="en-GB" b="0" dirty="0"/>
          </a:p>
        </p:txBody>
      </p:sp>
      <p:sp>
        <p:nvSpPr>
          <p:cNvPr id="4" name="Slide Number Placeholder 3"/>
          <p:cNvSpPr>
            <a:spLocks noGrp="1"/>
          </p:cNvSpPr>
          <p:nvPr>
            <p:ph type="sldNum" sz="quarter" idx="10"/>
          </p:nvPr>
        </p:nvSpPr>
        <p:spPr/>
        <p:txBody>
          <a:bodyPr/>
          <a:lstStyle/>
          <a:p>
            <a:fld id="{1B9F45A5-C485-8349-9510-08310609CFF8}" type="slidenum">
              <a:rPr lang="en-GB" smtClean="0"/>
              <a:t>10</a:t>
            </a:fld>
            <a:endParaRPr lang="en-GB"/>
          </a:p>
        </p:txBody>
      </p:sp>
    </p:spTree>
    <p:extLst>
      <p:ext uri="{BB962C8B-B14F-4D97-AF65-F5344CB8AC3E}">
        <p14:creationId xmlns:p14="http://schemas.microsoft.com/office/powerpoint/2010/main" val="3599005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ACE </a:t>
            </a:r>
            <a:r>
              <a:rPr lang="en-GB" b="0" dirty="0"/>
              <a:t>- </a:t>
            </a:r>
            <a:r>
              <a:rPr lang="en-GB" sz="1200" kern="1200" dirty="0">
                <a:solidFill>
                  <a:schemeClr val="tx1"/>
                </a:solidFill>
                <a:effectLst/>
                <a:latin typeface="+mn-lt"/>
                <a:ea typeface="+mn-ea"/>
                <a:cs typeface="+mn-cs"/>
              </a:rPr>
              <a:t>ACE is a scalable solution that comprises a suite of services and products that enables us to expedite positive change to enhance performance, capacity, resilience, punctuality and passenger experience whilst maximising the use of existing airfield infrastructure and assets.</a:t>
            </a:r>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 </a:t>
            </a:r>
            <a:r>
              <a:rPr lang="en-GB" sz="1200" kern="1200" dirty="0">
                <a:solidFill>
                  <a:schemeClr val="tx1"/>
                </a:solidFill>
                <a:effectLst/>
                <a:latin typeface="+mn-lt"/>
                <a:ea typeface="+mn-ea"/>
                <a:cs typeface="+mn-cs"/>
              </a:rPr>
              <a:t>AIM is an automated digital solution developed by NATS to allow Air Navigation Service Providers to update and share data such as terrain and obstacle, flight procedures and airport and charts. This system reduces data entry errors and increases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efficiency by converting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raw data to useable information.</a:t>
            </a:r>
          </a:p>
          <a:p>
            <a:endParaRPr lang="en-GB" b="1" dirty="0"/>
          </a:p>
        </p:txBody>
      </p:sp>
      <p:sp>
        <p:nvSpPr>
          <p:cNvPr id="4" name="Slide Number Placeholder 3"/>
          <p:cNvSpPr>
            <a:spLocks noGrp="1"/>
          </p:cNvSpPr>
          <p:nvPr>
            <p:ph type="sldNum" sz="quarter" idx="10"/>
          </p:nvPr>
        </p:nvSpPr>
        <p:spPr/>
        <p:txBody>
          <a:bodyPr/>
          <a:lstStyle/>
          <a:p>
            <a:fld id="{1B9F45A5-C485-8349-9510-08310609CFF8}" type="slidenum">
              <a:rPr lang="en-GB" smtClean="0"/>
              <a:t>11</a:t>
            </a:fld>
            <a:endParaRPr lang="en-GB"/>
          </a:p>
        </p:txBody>
      </p:sp>
    </p:spTree>
    <p:extLst>
      <p:ext uri="{BB962C8B-B14F-4D97-AF65-F5344CB8AC3E}">
        <p14:creationId xmlns:p14="http://schemas.microsoft.com/office/powerpoint/2010/main" val="373921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iFACTS</a:t>
            </a:r>
            <a:r>
              <a:rPr lang="en-GB" b="1"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system uses the current position of the aircraft, the flight plan and complex mathematics to predict the likely future position of all the aircraft in a sector. These positions are then compared for up to 18 minutes into the future and any potential conflicts are highlighted to the controller.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err="1"/>
              <a:t>iTEC</a:t>
            </a:r>
            <a:r>
              <a:rPr lang="en-GB" b="1" baseline="0" dirty="0"/>
              <a:t>:</a:t>
            </a:r>
            <a:r>
              <a:rPr lang="en-GB" baseline="0" dirty="0"/>
              <a:t> </a:t>
            </a:r>
          </a:p>
          <a:p>
            <a:r>
              <a:rPr lang="en-GB" dirty="0"/>
              <a:t>‘interoperability Through European Collaboration’, will eventually allow air traffic controllers to share data across national borders and use it to plot detailed trajectories for aircraft before they reach UK airspace, increasing safety and capacity yet reducing fuel burn and emissions.</a:t>
            </a:r>
          </a:p>
          <a:p>
            <a:r>
              <a:rPr lang="en-GB" dirty="0"/>
              <a:t>By pulling together a range of tools that both reduce air traffic controllers’ workload and improve safety by automatically detecting potential aircraft conflicts ahead of time, we believe the </a:t>
            </a:r>
            <a:r>
              <a:rPr lang="en-GB" dirty="0" err="1"/>
              <a:t>iTEC</a:t>
            </a:r>
            <a:r>
              <a:rPr lang="en-GB" dirty="0"/>
              <a:t> control system has the potential to increase airspace capacity by as much as 40 per cent, without compromising safety.</a:t>
            </a:r>
          </a:p>
          <a:p>
            <a:endParaRPr lang="en-GB" baseline="0" dirty="0"/>
          </a:p>
          <a:p>
            <a:r>
              <a:rPr lang="en-GB" b="1" baseline="0" dirty="0"/>
              <a:t>XMAN:</a:t>
            </a:r>
            <a:endParaRPr lang="en-GB" b="0" baseline="0" dirty="0"/>
          </a:p>
          <a:p>
            <a:r>
              <a:rPr lang="en-GB" dirty="0"/>
              <a:t>A new operational procedure to cut the amount of time aircraft circle in ‘holding stacks’ at London Heathrow Airport began on 1st April.</a:t>
            </a:r>
          </a:p>
          <a:p>
            <a:r>
              <a:rPr lang="en-GB" dirty="0"/>
              <a:t>Traditionally NATS has only been able to influence an arriving aircraft’s approach to Heathrow once it enters UK airspace – sometimes only 80 miles from the airport. This limits the opportunity to manage the flow of traffic and can result in additional time spent in the holding stacks.</a:t>
            </a:r>
          </a:p>
          <a:p>
            <a:r>
              <a:rPr lang="en-GB" dirty="0"/>
              <a:t>As part of the Cross Border Arrival Management (XMAN) trial, if delays in the Heathrow holding stacks begin to build, air traffic controllers in the Netherlands, France, Scotland and Ireland will be asked to slow down aircraft up to 350 miles away from London to help minimise delays on arrival.</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Free Route Airspace: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dirty="0">
                <a:solidFill>
                  <a:srgbClr val="0070C0"/>
                </a:solidFill>
              </a:rPr>
              <a:t>A specified airspace within which users may freely plan a route between a defined entry point and a defined exit point, with the possibility to route via intermediate (published or unpublished) waypoints, without reference to the ATS route network, subject to airspace availability. Within this airspace, flights remain subject to air traffic control.</a:t>
            </a:r>
            <a:endParaRPr lang="en-GB" sz="1200" i="0" u="sng"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1B9F45A5-C485-8349-9510-08310609CFF8}" type="slidenum">
              <a:rPr lang="en-GB" smtClean="0"/>
              <a:t>12</a:t>
            </a:fld>
            <a:endParaRPr lang="en-GB"/>
          </a:p>
        </p:txBody>
      </p:sp>
    </p:spTree>
    <p:extLst>
      <p:ext uri="{BB962C8B-B14F-4D97-AF65-F5344CB8AC3E}">
        <p14:creationId xmlns:p14="http://schemas.microsoft.com/office/powerpoint/2010/main" val="283677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Scottish Oceanic Control = </a:t>
            </a:r>
            <a:r>
              <a:rPr lang="en-GB" dirty="0">
                <a:effectLst/>
              </a:rPr>
              <a:t>controls the airspace over the eastern half of the North Atlantic from the Azores (45 degrees north) to a boundary with Iceland (61 degrees north).</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effectLst/>
              </a:rPr>
              <a:t>The Scottish Area Control Centre (</a:t>
            </a:r>
            <a:r>
              <a:rPr lang="en-GB" dirty="0" err="1">
                <a:effectLst/>
              </a:rPr>
              <a:t>ScACC</a:t>
            </a:r>
            <a:r>
              <a:rPr lang="en-GB" dirty="0">
                <a:effectLst/>
              </a:rPr>
              <a:t>), which controls aircraft over Scotland, Northern Ireland, Northern England and the North Sea from 2,500 feet up to 66,000 feet.</a:t>
            </a:r>
          </a:p>
          <a:p>
            <a:endParaRPr lang="en-GB" dirty="0"/>
          </a:p>
          <a:p>
            <a:r>
              <a:rPr lang="en-GB" dirty="0">
                <a:effectLst/>
              </a:rPr>
              <a:t>The Manchester Area Control Centre (MACC), which controls aircraft over much of the north of England, the Midlands and north Wales from 2,500 feet up to 28,500 feet.</a:t>
            </a:r>
          </a:p>
          <a:p>
            <a:endParaRPr lang="en-GB" dirty="0">
              <a:effectLst/>
            </a:endParaRPr>
          </a:p>
          <a:p>
            <a:r>
              <a:rPr lang="en-GB" dirty="0">
                <a:effectLst/>
              </a:rPr>
              <a:t>The London Area Control Centre (LACC) which manages </a:t>
            </a:r>
            <a:r>
              <a:rPr lang="en-GB" dirty="0" err="1">
                <a:effectLst/>
              </a:rPr>
              <a:t>en</a:t>
            </a:r>
            <a:r>
              <a:rPr lang="en-GB" dirty="0">
                <a:effectLst/>
              </a:rPr>
              <a:t> route traffic in the London Flight Information Region. This includes </a:t>
            </a:r>
            <a:r>
              <a:rPr lang="en-GB" dirty="0" err="1">
                <a:effectLst/>
              </a:rPr>
              <a:t>en</a:t>
            </a:r>
            <a:r>
              <a:rPr lang="en-GB" dirty="0">
                <a:effectLst/>
              </a:rPr>
              <a:t> route airspace over England and Wales up to the Scottish border.</a:t>
            </a:r>
          </a:p>
          <a:p>
            <a:endParaRPr lang="en-GB" dirty="0">
              <a:effectLst/>
            </a:endParaRPr>
          </a:p>
          <a:p>
            <a:r>
              <a:rPr lang="en-GB" dirty="0">
                <a:effectLst/>
              </a:rPr>
              <a:t>The London Terminal Control Centre (LTCC) which handles traffic below 24,500 feet flying to or from London’s airports. This area, one of the busiest in Europe, extends south and east to the borders of France and the Netherlands, west towards Bristol and north to near Birmingham.</a:t>
            </a:r>
          </a:p>
          <a:p>
            <a:endParaRPr lang="en-GB" dirty="0">
              <a:effectLst/>
            </a:endParaRPr>
          </a:p>
          <a:p>
            <a:r>
              <a:rPr lang="en-GB" dirty="0">
                <a:effectLst/>
              </a:rPr>
              <a:t>Military Air Traffic Control which provides services to military aircraft (and civil aircraft when required) operating outside of controlled airspace. They work closely with civilian controllers to ensure the safe co-ordination of traffic.</a:t>
            </a:r>
          </a:p>
          <a:p>
            <a:endParaRPr lang="en-GB" dirty="0"/>
          </a:p>
        </p:txBody>
      </p:sp>
      <p:sp>
        <p:nvSpPr>
          <p:cNvPr id="4" name="Slide Number Placeholder 3"/>
          <p:cNvSpPr>
            <a:spLocks noGrp="1"/>
          </p:cNvSpPr>
          <p:nvPr>
            <p:ph type="sldNum" sz="quarter" idx="10"/>
          </p:nvPr>
        </p:nvSpPr>
        <p:spPr/>
        <p:txBody>
          <a:bodyPr/>
          <a:lstStyle/>
          <a:p>
            <a:fld id="{1B9F45A5-C485-8349-9510-08310609CFF8}" type="slidenum">
              <a:rPr lang="en-GB" smtClean="0"/>
              <a:t>14</a:t>
            </a:fld>
            <a:endParaRPr lang="en-GB"/>
          </a:p>
        </p:txBody>
      </p:sp>
    </p:spTree>
    <p:extLst>
      <p:ext uri="{BB962C8B-B14F-4D97-AF65-F5344CB8AC3E}">
        <p14:creationId xmlns:p14="http://schemas.microsoft.com/office/powerpoint/2010/main" val="1232099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82000">
              <a:srgbClr val="071920"/>
            </a:gs>
            <a:gs pos="100000">
              <a:srgbClr val="145569"/>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216" y="0"/>
            <a:ext cx="5669775" cy="6858000"/>
          </a:xfrm>
          <a:prstGeom prst="rect">
            <a:avLst/>
          </a:prstGeom>
        </p:spPr>
      </p:pic>
      <p:sp>
        <p:nvSpPr>
          <p:cNvPr id="2" name="Title 1"/>
          <p:cNvSpPr>
            <a:spLocks noGrp="1"/>
          </p:cNvSpPr>
          <p:nvPr>
            <p:ph type="ctrTitle" hasCustomPrompt="1"/>
          </p:nvPr>
        </p:nvSpPr>
        <p:spPr>
          <a:xfrm>
            <a:off x="433465" y="1289153"/>
            <a:ext cx="7671089" cy="830997"/>
          </a:xfrm>
        </p:spPr>
        <p:txBody>
          <a:bodyPr anchor="b" anchorCtr="0">
            <a:spAutoFit/>
          </a:bodyPr>
          <a:lstStyle>
            <a:lvl1pPr algn="l">
              <a:defRPr sz="6000">
                <a:solidFill>
                  <a:schemeClr val="accent1"/>
                </a:solidFill>
              </a:defRPr>
            </a:lvl1pPr>
          </a:lstStyle>
          <a:p>
            <a:r>
              <a:rPr lang="en-US" dirty="0"/>
              <a:t>Add title</a:t>
            </a:r>
            <a:endParaRPr lang="en-GB" dirty="0"/>
          </a:p>
        </p:txBody>
      </p:sp>
      <p:sp>
        <p:nvSpPr>
          <p:cNvPr id="3" name="Subtitle 2"/>
          <p:cNvSpPr>
            <a:spLocks noGrp="1"/>
          </p:cNvSpPr>
          <p:nvPr>
            <p:ph type="subTitle" idx="1"/>
          </p:nvPr>
        </p:nvSpPr>
        <p:spPr>
          <a:xfrm>
            <a:off x="433466" y="2360949"/>
            <a:ext cx="5734986" cy="249299"/>
          </a:xfrm>
        </p:spPr>
        <p:txBody>
          <a:bodyPr anchor="t" anchorCtr="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40" y="5034077"/>
            <a:ext cx="2691630" cy="1225942"/>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til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93215" y="1430039"/>
            <a:ext cx="3025083" cy="1553793"/>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6" name="Footer Placeholder 5"/>
          <p:cNvSpPr>
            <a:spLocks noGrp="1"/>
          </p:cNvSpPr>
          <p:nvPr>
            <p:ph type="ftr" sz="quarter" idx="11"/>
          </p:nvPr>
        </p:nvSpPr>
        <p:spPr/>
        <p:txBody>
          <a:bodyPr/>
          <a:lstStyle/>
          <a:p>
            <a:r>
              <a:rPr lang="en-GB"/>
              <a:t>NATS Protected/NATS Private/Unmarked – Please delete as applicable</a:t>
            </a:r>
          </a:p>
        </p:txBody>
      </p:sp>
      <p:sp>
        <p:nvSpPr>
          <p:cNvPr id="7" name="Slide Number Placeholder 6"/>
          <p:cNvSpPr>
            <a:spLocks noGrp="1"/>
          </p:cNvSpPr>
          <p:nvPr>
            <p:ph type="sldNum" sz="quarter" idx="12"/>
          </p:nvPr>
        </p:nvSpPr>
        <p:spPr/>
        <p:txBody>
          <a:bodyPr/>
          <a:lstStyle/>
          <a:p>
            <a:fld id="{25B7283F-C0A8-1B4F-875E-A7C13B1B9406}" type="slidenum">
              <a:rPr lang="en-GB" smtClean="0"/>
              <a:t>‹#›</a:t>
            </a:fld>
            <a:endParaRPr lang="en-GB" dirty="0"/>
          </a:p>
        </p:txBody>
      </p:sp>
      <p:sp>
        <p:nvSpPr>
          <p:cNvPr id="10" name="Content Placeholder 9"/>
          <p:cNvSpPr>
            <a:spLocks noGrp="1"/>
          </p:cNvSpPr>
          <p:nvPr>
            <p:ph sz="quarter" idx="13"/>
          </p:nvPr>
        </p:nvSpPr>
        <p:spPr>
          <a:xfrm>
            <a:off x="433466" y="1430039"/>
            <a:ext cx="2729121" cy="4431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2"/>
          <p:cNvSpPr>
            <a:spLocks noGrp="1"/>
          </p:cNvSpPr>
          <p:nvPr>
            <p:ph type="pic" idx="14"/>
          </p:nvPr>
        </p:nvSpPr>
        <p:spPr>
          <a:xfrm>
            <a:off x="6428302" y="1430039"/>
            <a:ext cx="1519416" cy="1553793"/>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5"/>
          </p:nvPr>
        </p:nvSpPr>
        <p:spPr>
          <a:xfrm>
            <a:off x="8078346" y="1430039"/>
            <a:ext cx="3672693" cy="1890677"/>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2" name="Picture Placeholder 2"/>
          <p:cNvSpPr>
            <a:spLocks noGrp="1"/>
          </p:cNvSpPr>
          <p:nvPr>
            <p:ph type="pic" idx="16"/>
          </p:nvPr>
        </p:nvSpPr>
        <p:spPr>
          <a:xfrm>
            <a:off x="3293215" y="3093835"/>
            <a:ext cx="4654503" cy="2767215"/>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3" name="Picture Placeholder 2"/>
          <p:cNvSpPr>
            <a:spLocks noGrp="1"/>
          </p:cNvSpPr>
          <p:nvPr>
            <p:ph type="pic" idx="17"/>
          </p:nvPr>
        </p:nvSpPr>
        <p:spPr>
          <a:xfrm>
            <a:off x="8078346" y="3430719"/>
            <a:ext cx="3672693" cy="2430331"/>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with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GB"/>
              <a:t>NATS Protected/NATS Private/Unmarked – Please delete as applicable</a:t>
            </a:r>
          </a:p>
        </p:txBody>
      </p:sp>
      <p:sp>
        <p:nvSpPr>
          <p:cNvPr id="7" name="Slide Number Placeholder 6"/>
          <p:cNvSpPr>
            <a:spLocks noGrp="1"/>
          </p:cNvSpPr>
          <p:nvPr>
            <p:ph type="sldNum" sz="quarter" idx="12"/>
          </p:nvPr>
        </p:nvSpPr>
        <p:spPr/>
        <p:txBody>
          <a:bodyPr/>
          <a:lstStyle/>
          <a:p>
            <a:fld id="{25B7283F-C0A8-1B4F-875E-A7C13B1B9406}" type="slidenum">
              <a:rPr lang="en-GB" smtClean="0"/>
              <a:t>‹#›</a:t>
            </a:fld>
            <a:endParaRPr lang="en-GB" dirty="0"/>
          </a:p>
        </p:txBody>
      </p:sp>
      <p:sp>
        <p:nvSpPr>
          <p:cNvPr id="10" name="Content Placeholder 9"/>
          <p:cNvSpPr>
            <a:spLocks noGrp="1"/>
          </p:cNvSpPr>
          <p:nvPr>
            <p:ph sz="quarter" idx="13"/>
          </p:nvPr>
        </p:nvSpPr>
        <p:spPr>
          <a:xfrm>
            <a:off x="433466" y="1430039"/>
            <a:ext cx="2729121" cy="4431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7"/>
          <p:cNvSpPr>
            <a:spLocks noGrp="1"/>
          </p:cNvSpPr>
          <p:nvPr>
            <p:ph type="chart" sz="quarter" idx="18"/>
          </p:nvPr>
        </p:nvSpPr>
        <p:spPr>
          <a:xfrm>
            <a:off x="3292475" y="1430039"/>
            <a:ext cx="8458200" cy="4430712"/>
          </a:xfrm>
        </p:spPr>
        <p:txBody>
          <a:bodyPr/>
          <a:lstStyle/>
          <a:p>
            <a:r>
              <a:rPr lang="en-US"/>
              <a:t>Click icon to add chart</a:t>
            </a:r>
            <a:endParaRPr lang="en-GB"/>
          </a:p>
        </p:txBody>
      </p:sp>
      <p:sp>
        <p:nvSpPr>
          <p:cNvPr id="3" name="Title 2"/>
          <p:cNvSpPr>
            <a:spLocks noGrp="1"/>
          </p:cNvSpPr>
          <p:nvPr>
            <p:ph type="title"/>
          </p:nvPr>
        </p:nvSpPr>
        <p:spPr/>
        <p:txBody>
          <a:bodyPr/>
          <a:lstStyle/>
          <a:p>
            <a:r>
              <a:rPr lang="en-US"/>
              <a:t>Click to edit Master title style</a:t>
            </a:r>
            <a:endParaRPr lang="en-GB"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hank you">
    <p:bg>
      <p:bgPr>
        <a:gradFill>
          <a:gsLst>
            <a:gs pos="82000">
              <a:srgbClr val="071920"/>
            </a:gs>
            <a:gs pos="100000">
              <a:srgbClr val="145569"/>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66" y="1161908"/>
            <a:ext cx="8208645" cy="664797"/>
          </a:xfrm>
        </p:spPr>
        <p:txBody>
          <a:bodyPr anchor="t" anchorCtr="0"/>
          <a:lstStyle>
            <a:lvl1pPr>
              <a:defRPr sz="4800">
                <a:solidFill>
                  <a:schemeClr val="accent1"/>
                </a:solidFill>
              </a:defRPr>
            </a:lvl1pPr>
          </a:lstStyle>
          <a:p>
            <a:r>
              <a:rPr lang="en-US" dirty="0"/>
              <a:t>Add title</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216" y="0"/>
            <a:ext cx="5669775"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40" y="5034077"/>
            <a:ext cx="2691630" cy="1225942"/>
          </a:xfrm>
          <a:prstGeom prst="rect">
            <a:avLst/>
          </a:prstGeom>
        </p:spPr>
      </p:pic>
      <p:sp>
        <p:nvSpPr>
          <p:cNvPr id="7" name="Footer Placeholder 6"/>
          <p:cNvSpPr>
            <a:spLocks noGrp="1"/>
          </p:cNvSpPr>
          <p:nvPr>
            <p:ph type="ftr" sz="quarter" idx="11"/>
          </p:nvPr>
        </p:nvSpPr>
        <p:spPr/>
        <p:txBody>
          <a:bodyPr/>
          <a:lstStyle>
            <a:lvl1pPr>
              <a:defRPr>
                <a:solidFill>
                  <a:schemeClr val="bg1"/>
                </a:solidFill>
              </a:defRPr>
            </a:lvl1pPr>
          </a:lstStyle>
          <a:p>
            <a:r>
              <a:rPr lang="en-GB" dirty="0"/>
              <a:t>NATS Protected/NATS Private/Unmarked – Please delete as applicable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marL="534988" indent="-268288">
              <a:spcBef>
                <a:spcPts val="0"/>
              </a:spcBef>
              <a:spcAft>
                <a:spcPts val="600"/>
              </a:spcAft>
              <a:buFont typeface=".AppleSystemUIFont" charset="-120"/>
              <a:buChar char="–"/>
              <a:tabLst/>
              <a:defRPr sz="3000"/>
            </a:lvl4pPr>
            <a:lvl5pPr marL="850900" indent="-315913">
              <a:spcBef>
                <a:spcPts val="0"/>
              </a:spcBef>
              <a:spcAft>
                <a:spcPts val="600"/>
              </a:spcAft>
              <a:tabLst/>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25B7283F-C0A8-1B4F-875E-A7C13B1B9406}" type="slidenum">
              <a:rPr lang="en-GB" smtClean="0"/>
              <a:t>‹#›</a:t>
            </a:fld>
            <a:endParaRPr lang="en-GB" dirty="0"/>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a:xfrm>
            <a:off x="433466" y="1450871"/>
            <a:ext cx="11317574" cy="4351338"/>
          </a:xfrm>
        </p:spPr>
        <p:txBody>
          <a:bodyPr numCol="3" spcCol="288000"/>
          <a:lstStyle>
            <a:lvl1pPr>
              <a:spcAft>
                <a:spcPts val="0"/>
              </a:spcAft>
              <a:defRPr>
                <a:solidFill>
                  <a:schemeClr val="tx1"/>
                </a:solidFill>
              </a:defRPr>
            </a:lvl1pPr>
            <a:lvl2pPr marL="6350" indent="0">
              <a:spcBef>
                <a:spcPts val="0"/>
              </a:spcBef>
              <a:spcAft>
                <a:spcPts val="1200"/>
              </a:spcAft>
              <a:buNone/>
              <a:defRPr/>
            </a:lvl2pPr>
            <a:lvl3pPr>
              <a:defRPr sz="2200" b="0" i="0">
                <a:latin typeface="Roboto Light" charset="0"/>
                <a:ea typeface="Roboto Light" charset="0"/>
                <a:cs typeface="Roboto Light"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25B7283F-C0A8-1B4F-875E-A7C13B1B9406}" type="slidenum">
              <a:rPr lang="en-GB" smtClean="0"/>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bg>
      <p:bgPr>
        <a:gradFill>
          <a:gsLst>
            <a:gs pos="82000">
              <a:srgbClr val="071920"/>
            </a:gs>
            <a:gs pos="100000">
              <a:srgbClr val="145569"/>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9808" y="10633"/>
            <a:ext cx="2691630" cy="1225942"/>
          </a:xfrm>
          <a:prstGeom prst="rect">
            <a:avLst/>
          </a:prstGeom>
        </p:spPr>
      </p:pic>
    </p:spTree>
    <p:extLst>
      <p:ext uri="{BB962C8B-B14F-4D97-AF65-F5344CB8AC3E}">
        <p14:creationId xmlns:p14="http://schemas.microsoft.com/office/powerpoint/2010/main" val="40966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a:gsLst>
            <a:gs pos="82000">
              <a:srgbClr val="071920"/>
            </a:gs>
            <a:gs pos="100000">
              <a:srgbClr val="145569"/>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466" y="1161908"/>
            <a:ext cx="8208645" cy="664797"/>
          </a:xfrm>
        </p:spPr>
        <p:txBody>
          <a:bodyPr anchor="t" anchorCtr="0"/>
          <a:lstStyle>
            <a:lvl1pPr>
              <a:defRPr sz="4800">
                <a:solidFill>
                  <a:schemeClr val="bg1"/>
                </a:solidFill>
              </a:defRPr>
            </a:lvl1pPr>
          </a:lstStyle>
          <a:p>
            <a:r>
              <a:rPr lang="en-US" dirty="0"/>
              <a:t>Add title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216" y="0"/>
            <a:ext cx="5669775" cy="6858000"/>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25B7283F-C0A8-1B4F-875E-A7C13B1B9406}" type="slidenum">
              <a:rPr lang="en-GB" smtClean="0"/>
              <a:t>‹#›</a:t>
            </a:fld>
            <a:endParaRPr lang="en-GB"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a:xfrm>
            <a:off x="433466" y="1407561"/>
            <a:ext cx="11317574" cy="4594478"/>
          </a:xfrm>
        </p:spPr>
        <p:txBody>
          <a:bodyPr/>
          <a:lstStyle>
            <a:lvl1pPr>
              <a:defRPr sz="4800">
                <a:solidFill>
                  <a:schemeClr val="accent1"/>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GB"/>
              <a:t>NATS Protected/NATS Private/Unmarked – Please delete as applicable</a:t>
            </a:r>
          </a:p>
        </p:txBody>
      </p:sp>
      <p:sp>
        <p:nvSpPr>
          <p:cNvPr id="5" name="Slide Number Placeholder 4"/>
          <p:cNvSpPr>
            <a:spLocks noGrp="1"/>
          </p:cNvSpPr>
          <p:nvPr>
            <p:ph type="sldNum" sz="quarter" idx="12"/>
          </p:nvPr>
        </p:nvSpPr>
        <p:spPr/>
        <p:txBody>
          <a:bodyPr/>
          <a:lstStyle/>
          <a:p>
            <a:fld id="{25B7283F-C0A8-1B4F-875E-A7C13B1B9406}" type="slidenum">
              <a:rPr lang="en-GB" smtClean="0"/>
              <a:t>‹#›</a:t>
            </a:fld>
            <a:endParaRPr lang="en-GB"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NATS Protected/NATS Private/Unmarked – Please delete as applicable</a:t>
            </a:r>
          </a:p>
        </p:txBody>
      </p:sp>
      <p:sp>
        <p:nvSpPr>
          <p:cNvPr id="4" name="Slide Number Placeholder 3"/>
          <p:cNvSpPr>
            <a:spLocks noGrp="1"/>
          </p:cNvSpPr>
          <p:nvPr>
            <p:ph type="sldNum" sz="quarter" idx="12"/>
          </p:nvPr>
        </p:nvSpPr>
        <p:spPr/>
        <p:txBody>
          <a:bodyPr/>
          <a:lstStyle/>
          <a:p>
            <a:fld id="{25B7283F-C0A8-1B4F-875E-A7C13B1B9406}" type="slidenum">
              <a:rPr lang="en-GB" smtClean="0"/>
              <a:t>‹#›</a:t>
            </a:fld>
            <a:endParaRPr lang="en-GB" dirty="0"/>
          </a:p>
        </p:txBody>
      </p:sp>
    </p:spTree>
    <p:extLst>
      <p:ext uri="{BB962C8B-B14F-4D97-AF65-F5344CB8AC3E}">
        <p14:creationId xmlns:p14="http://schemas.microsoft.com/office/powerpoint/2010/main" val="368754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90147" y="1430040"/>
            <a:ext cx="6360893" cy="443101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6" name="Footer Placeholder 5"/>
          <p:cNvSpPr>
            <a:spLocks noGrp="1"/>
          </p:cNvSpPr>
          <p:nvPr>
            <p:ph type="ftr" sz="quarter" idx="11"/>
          </p:nvPr>
        </p:nvSpPr>
        <p:spPr/>
        <p:txBody>
          <a:bodyPr/>
          <a:lstStyle/>
          <a:p>
            <a:r>
              <a:rPr lang="en-GB"/>
              <a:t>NATS Protected/NATS Private/Unmarked – Please delete as applicable</a:t>
            </a:r>
          </a:p>
        </p:txBody>
      </p:sp>
      <p:sp>
        <p:nvSpPr>
          <p:cNvPr id="7" name="Slide Number Placeholder 6"/>
          <p:cNvSpPr>
            <a:spLocks noGrp="1"/>
          </p:cNvSpPr>
          <p:nvPr>
            <p:ph type="sldNum" sz="quarter" idx="12"/>
          </p:nvPr>
        </p:nvSpPr>
        <p:spPr/>
        <p:txBody>
          <a:bodyPr/>
          <a:lstStyle/>
          <a:p>
            <a:fld id="{25B7283F-C0A8-1B4F-875E-A7C13B1B9406}" type="slidenum">
              <a:rPr lang="en-GB" smtClean="0"/>
              <a:t>‹#›</a:t>
            </a:fld>
            <a:endParaRPr lang="en-GB" dirty="0"/>
          </a:p>
        </p:txBody>
      </p:sp>
      <p:sp>
        <p:nvSpPr>
          <p:cNvPr id="10" name="Content Placeholder 9"/>
          <p:cNvSpPr>
            <a:spLocks noGrp="1"/>
          </p:cNvSpPr>
          <p:nvPr>
            <p:ph sz="quarter" idx="13"/>
          </p:nvPr>
        </p:nvSpPr>
        <p:spPr>
          <a:xfrm>
            <a:off x="433466" y="1430039"/>
            <a:ext cx="4413172" cy="4431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3467" y="500036"/>
            <a:ext cx="9065734" cy="443198"/>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433466" y="1450871"/>
            <a:ext cx="11317574"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433465" y="6266409"/>
            <a:ext cx="5576565" cy="184666"/>
          </a:xfrm>
          <a:prstGeom prst="rect">
            <a:avLst/>
          </a:prstGeom>
        </p:spPr>
        <p:txBody>
          <a:bodyPr vert="horz" lIns="0" tIns="0" rIns="0" bIns="0" rtlCol="0" anchor="t" anchorCtr="0">
            <a:spAutoFit/>
          </a:bodyPr>
          <a:lstStyle>
            <a:lvl1pPr algn="l">
              <a:defRPr sz="1200" b="0" i="0">
                <a:solidFill>
                  <a:srgbClr val="145569"/>
                </a:solidFill>
                <a:latin typeface="Roboto Light" charset="0"/>
                <a:ea typeface="Roboto Light" charset="0"/>
                <a:cs typeface="Roboto Light" charset="0"/>
              </a:defRPr>
            </a:lvl1pPr>
          </a:lstStyle>
          <a:p>
            <a:r>
              <a:rPr lang="en-GB" dirty="0"/>
              <a:t>NATS Protected/NATS Private/Unmarked – Please delete as applicable</a:t>
            </a:r>
          </a:p>
        </p:txBody>
      </p:sp>
      <p:sp>
        <p:nvSpPr>
          <p:cNvPr id="6" name="Slide Number Placeholder 5"/>
          <p:cNvSpPr>
            <a:spLocks noGrp="1"/>
          </p:cNvSpPr>
          <p:nvPr>
            <p:ph type="sldNum" sz="quarter" idx="4"/>
          </p:nvPr>
        </p:nvSpPr>
        <p:spPr>
          <a:xfrm>
            <a:off x="9007840" y="6266409"/>
            <a:ext cx="2743200" cy="184666"/>
          </a:xfrm>
          <a:prstGeom prst="rect">
            <a:avLst/>
          </a:prstGeom>
        </p:spPr>
        <p:txBody>
          <a:bodyPr vert="horz" lIns="0" tIns="0" rIns="0" bIns="0" rtlCol="0" anchor="t" anchorCtr="0">
            <a:spAutoFit/>
          </a:bodyPr>
          <a:lstStyle>
            <a:lvl1pPr algn="r">
              <a:defRPr sz="1200" b="0" i="0">
                <a:solidFill>
                  <a:srgbClr val="145569"/>
                </a:solidFill>
                <a:latin typeface="Roboto Light" charset="0"/>
                <a:ea typeface="Roboto Light" charset="0"/>
                <a:cs typeface="Roboto Light" charset="0"/>
              </a:defRPr>
            </a:lvl1pPr>
          </a:lstStyle>
          <a:p>
            <a:fld id="{25B7283F-C0A8-1B4F-875E-A7C13B1B9406}" type="slidenum">
              <a:rPr lang="en-GB" smtClean="0"/>
              <a:pPr/>
              <a:t>‹#›</a:t>
            </a:fld>
            <a:endParaRPr lang="en-GB" dirty="0"/>
          </a:p>
        </p:txBody>
      </p:sp>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99200" y="15875"/>
            <a:ext cx="2692800" cy="1226475"/>
          </a:xfrm>
          <a:prstGeom prst="rect">
            <a:avLst/>
          </a:prstGeom>
        </p:spPr>
      </p:pic>
      <p:cxnSp>
        <p:nvCxnSpPr>
          <p:cNvPr id="11" name="Straight Connector 10"/>
          <p:cNvCxnSpPr/>
          <p:nvPr/>
        </p:nvCxnSpPr>
        <p:spPr>
          <a:xfrm>
            <a:off x="433466" y="6213423"/>
            <a:ext cx="11317574" cy="0"/>
          </a:xfrm>
          <a:prstGeom prst="line">
            <a:avLst/>
          </a:prstGeom>
          <a:ln w="3175">
            <a:solidFill>
              <a:srgbClr val="1455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dt="0"/>
  <p:txStyles>
    <p:title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p:titleStyle>
    <p:body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11034892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60.jpg"/><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36.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vimeo.com/249530391"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465" y="458157"/>
            <a:ext cx="7671089" cy="1661993"/>
          </a:xfrm>
        </p:spPr>
        <p:txBody>
          <a:bodyPr/>
          <a:lstStyle/>
          <a:p>
            <a:r>
              <a:rPr lang="en-GB" dirty="0">
                <a:solidFill>
                  <a:schemeClr val="bg1"/>
                </a:solidFill>
              </a:rPr>
              <a:t>Advancing aviation,</a:t>
            </a:r>
            <a:br>
              <a:rPr lang="en-GB" dirty="0">
                <a:solidFill>
                  <a:schemeClr val="bg1"/>
                </a:solidFill>
              </a:rPr>
            </a:br>
            <a:r>
              <a:rPr lang="en-GB" dirty="0">
                <a:solidFill>
                  <a:schemeClr val="bg1"/>
                </a:solidFill>
              </a:rPr>
              <a:t>keeping the skies safe.</a:t>
            </a:r>
          </a:p>
        </p:txBody>
      </p:sp>
      <p:sp>
        <p:nvSpPr>
          <p:cNvPr id="3" name="Subtitle 2"/>
          <p:cNvSpPr>
            <a:spLocks noGrp="1"/>
          </p:cNvSpPr>
          <p:nvPr>
            <p:ph type="subTitle" idx="1"/>
          </p:nvPr>
        </p:nvSpPr>
        <p:spPr/>
        <p:txBody>
          <a:bodyPr/>
          <a:lstStyle/>
          <a:p>
            <a:r>
              <a:rPr lang="en-GB" dirty="0"/>
              <a:t>July 2019</a:t>
            </a:r>
          </a:p>
        </p:txBody>
      </p:sp>
    </p:spTree>
    <p:extLst>
      <p:ext uri="{BB962C8B-B14F-4D97-AF65-F5344CB8AC3E}">
        <p14:creationId xmlns:p14="http://schemas.microsoft.com/office/powerpoint/2010/main" val="253752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092253" y="1989140"/>
            <a:ext cx="5510134" cy="18239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9" name="Oval 18"/>
          <p:cNvSpPr/>
          <p:nvPr/>
        </p:nvSpPr>
        <p:spPr>
          <a:xfrm>
            <a:off x="6288235" y="246021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33466" y="3962522"/>
            <a:ext cx="5510134" cy="18239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Oval 20"/>
          <p:cNvSpPr/>
          <p:nvPr/>
        </p:nvSpPr>
        <p:spPr>
          <a:xfrm>
            <a:off x="629448" y="4424448"/>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2253" y="3962522"/>
            <a:ext cx="5510134" cy="18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3" name="Oval 22"/>
          <p:cNvSpPr/>
          <p:nvPr/>
        </p:nvSpPr>
        <p:spPr>
          <a:xfrm>
            <a:off x="6288235" y="4424448"/>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3466" y="1989140"/>
            <a:ext cx="5510134" cy="18239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p:nvPr>
        </p:nvSpPr>
        <p:spPr/>
        <p:txBody>
          <a:bodyPr/>
          <a:lstStyle/>
          <a:p>
            <a:r>
              <a:rPr lang="en-GB" dirty="0"/>
              <a:t>Services to maintain and grow airport operations</a:t>
            </a:r>
          </a:p>
        </p:txBody>
      </p:sp>
      <p:sp>
        <p:nvSpPr>
          <p:cNvPr id="3" name="Content Placeholder 2"/>
          <p:cNvSpPr>
            <a:spLocks noGrp="1"/>
          </p:cNvSpPr>
          <p:nvPr>
            <p:ph idx="1"/>
          </p:nvPr>
        </p:nvSpPr>
        <p:spPr/>
        <p:txBody>
          <a:bodyPr>
            <a:normAutofit/>
          </a:bodyPr>
          <a:lstStyle/>
          <a:p>
            <a:r>
              <a:rPr lang="en-GB" sz="2400" dirty="0"/>
              <a:t>Providing solutions to runway throughput, congestion and unexpected disruption</a:t>
            </a:r>
          </a:p>
        </p:txBody>
      </p:sp>
      <p:sp>
        <p:nvSpPr>
          <p:cNvPr id="4" name="Slide Number Placeholder 4"/>
          <p:cNvSpPr>
            <a:spLocks noGrp="1"/>
          </p:cNvSpPr>
          <p:nvPr>
            <p:ph type="sldNum" sz="quarter" idx="12"/>
          </p:nvPr>
        </p:nvSpPr>
        <p:spPr/>
        <p:txBody>
          <a:bodyPr/>
          <a:lstStyle/>
          <a:p>
            <a:fld id="{25B7283F-C0A8-1B4F-875E-A7C13B1B9406}" type="slidenum">
              <a:rPr lang="en-GB" smtClean="0"/>
              <a:t>10</a:t>
            </a:fld>
            <a:endParaRPr lang="en-GB" dirty="0"/>
          </a:p>
        </p:txBody>
      </p:sp>
      <p:sp>
        <p:nvSpPr>
          <p:cNvPr id="10" name="Oval 9"/>
          <p:cNvSpPr/>
          <p:nvPr/>
        </p:nvSpPr>
        <p:spPr>
          <a:xfrm>
            <a:off x="629448" y="246021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673978" y="2706696"/>
            <a:ext cx="3728473"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Digital towers</a:t>
            </a:r>
          </a:p>
        </p:txBody>
      </p:sp>
      <p:sp>
        <p:nvSpPr>
          <p:cNvPr id="15" name="Content Placeholder 2"/>
          <p:cNvSpPr txBox="1">
            <a:spLocks/>
          </p:cNvSpPr>
          <p:nvPr/>
        </p:nvSpPr>
        <p:spPr>
          <a:xfrm>
            <a:off x="7434698" y="2706696"/>
            <a:ext cx="3728473" cy="27636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Engineering services</a:t>
            </a:r>
          </a:p>
        </p:txBody>
      </p:sp>
      <p:sp>
        <p:nvSpPr>
          <p:cNvPr id="16" name="Content Placeholder 2"/>
          <p:cNvSpPr txBox="1">
            <a:spLocks/>
          </p:cNvSpPr>
          <p:nvPr/>
        </p:nvSpPr>
        <p:spPr>
          <a:xfrm>
            <a:off x="1673978" y="4335282"/>
            <a:ext cx="406845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Intelligent approach including Enhanced Time Based Separation (eTBS) and RECAT</a:t>
            </a:r>
          </a:p>
        </p:txBody>
      </p:sp>
      <p:sp>
        <p:nvSpPr>
          <p:cNvPr id="17" name="Content Placeholder 2"/>
          <p:cNvSpPr txBox="1">
            <a:spLocks/>
          </p:cNvSpPr>
          <p:nvPr/>
        </p:nvSpPr>
        <p:spPr>
          <a:xfrm>
            <a:off x="7434698" y="4498720"/>
            <a:ext cx="3728473"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Training and real time simulation</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4" y="2455209"/>
            <a:ext cx="850900" cy="850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42" y="4476877"/>
            <a:ext cx="761557" cy="76155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630" y="4421695"/>
            <a:ext cx="850900" cy="850900"/>
          </a:xfrm>
          <a:prstGeom prst="rect">
            <a:avLst/>
          </a:prstGeom>
        </p:spPr>
      </p:pic>
      <p:pic>
        <p:nvPicPr>
          <p:cNvPr id="1026" name="Picture 2" descr="\\DATL756V\User1$\803433\Downloads\Airport tower Twilight Blue_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650" y="2532948"/>
            <a:ext cx="671361" cy="67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8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25B7283F-C0A8-1B4F-875E-A7C13B1B9406}" type="slidenum">
              <a:rPr lang="en-GB" smtClean="0"/>
              <a:t>11</a:t>
            </a:fld>
            <a:endParaRPr lang="en-GB" dirty="0"/>
          </a:p>
        </p:txBody>
      </p:sp>
      <p:sp>
        <p:nvSpPr>
          <p:cNvPr id="6" name="Title 1"/>
          <p:cNvSpPr txBox="1">
            <a:spLocks/>
          </p:cNvSpPr>
          <p:nvPr/>
        </p:nvSpPr>
        <p:spPr>
          <a:xfrm>
            <a:off x="433466" y="500036"/>
            <a:ext cx="906573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Creating efficiency through data</a:t>
            </a:r>
          </a:p>
        </p:txBody>
      </p:sp>
      <p:sp>
        <p:nvSpPr>
          <p:cNvPr id="7" name="Content Placeholder 2"/>
          <p:cNvSpPr txBox="1">
            <a:spLocks/>
          </p:cNvSpPr>
          <p:nvPr/>
        </p:nvSpPr>
        <p:spPr>
          <a:xfrm>
            <a:off x="433467" y="1450871"/>
            <a:ext cx="5762381" cy="435133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400"/>
              </a:lnSpc>
            </a:pPr>
            <a:r>
              <a:rPr lang="en-GB" sz="2000" dirty="0"/>
              <a:t>The intelligent use of data can create capacity and efficiency. This is a key area for which NATS provides services to airports and airlines, and includes;</a:t>
            </a:r>
          </a:p>
          <a:p>
            <a:pPr marL="368300" indent="-352425">
              <a:lnSpc>
                <a:spcPts val="2400"/>
              </a:lnSpc>
            </a:pPr>
            <a:r>
              <a:rPr lang="en-GB" sz="2000" dirty="0"/>
              <a:t>•	Airport Capacity Enhancement (ACE) </a:t>
            </a:r>
          </a:p>
          <a:p>
            <a:pPr marL="368300" indent="-352425">
              <a:lnSpc>
                <a:spcPts val="2400"/>
              </a:lnSpc>
            </a:pPr>
            <a:r>
              <a:rPr lang="en-GB" sz="2000" dirty="0"/>
              <a:t>•	Aeronautical Information Management (AIM)</a:t>
            </a:r>
          </a:p>
        </p:txBody>
      </p:sp>
      <p:pic>
        <p:nvPicPr>
          <p:cNvPr id="2050" name="Picture 2" descr="\\DATL756V\User1$\803433\Downloads\Luton 111018 ILS2.jpg"/>
          <p:cNvPicPr>
            <a:picLocks noChangeAspect="1" noChangeArrowheads="1"/>
          </p:cNvPicPr>
          <p:nvPr/>
        </p:nvPicPr>
        <p:blipFill rotWithShape="1">
          <a:blip r:embed="rId3">
            <a:extLst>
              <a:ext uri="{28A0092B-C50C-407E-A947-70E740481C1C}">
                <a14:useLocalDpi xmlns:a14="http://schemas.microsoft.com/office/drawing/2010/main" val="0"/>
              </a:ext>
            </a:extLst>
          </a:blip>
          <a:srcRect r="34036"/>
          <a:stretch/>
        </p:blipFill>
        <p:spPr bwMode="auto">
          <a:xfrm>
            <a:off x="7270618" y="1450871"/>
            <a:ext cx="4457164" cy="44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2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hlinkClick r:id="rId3"/>
          </p:cNvPr>
          <p:cNvSpPr/>
          <p:nvPr/>
        </p:nvSpPr>
        <p:spPr>
          <a:xfrm>
            <a:off x="941832" y="2588581"/>
            <a:ext cx="2889504" cy="2889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a:t>Airspace performance</a:t>
            </a:r>
          </a:p>
        </p:txBody>
      </p:sp>
      <p:sp>
        <p:nvSpPr>
          <p:cNvPr id="3" name="Content Placeholder 2"/>
          <p:cNvSpPr>
            <a:spLocks noGrp="1"/>
          </p:cNvSpPr>
          <p:nvPr>
            <p:ph idx="1"/>
          </p:nvPr>
        </p:nvSpPr>
        <p:spPr/>
        <p:txBody>
          <a:bodyPr>
            <a:normAutofit/>
          </a:bodyPr>
          <a:lstStyle/>
          <a:p>
            <a:r>
              <a:rPr lang="en-GB" sz="2400" dirty="0"/>
              <a:t>Creating a safe and efficient airspace to meet the growing demands</a:t>
            </a:r>
            <a:br>
              <a:rPr lang="en-GB" sz="2400" dirty="0"/>
            </a:br>
            <a:r>
              <a:rPr lang="en-GB" sz="2400" dirty="0"/>
              <a:t>of ever busier skies.</a:t>
            </a:r>
          </a:p>
        </p:txBody>
      </p:sp>
      <p:sp>
        <p:nvSpPr>
          <p:cNvPr id="4" name="Slide Number Placeholder 4"/>
          <p:cNvSpPr>
            <a:spLocks noGrp="1"/>
          </p:cNvSpPr>
          <p:nvPr>
            <p:ph type="sldNum" sz="quarter" idx="12"/>
          </p:nvPr>
        </p:nvSpPr>
        <p:spPr/>
        <p:txBody>
          <a:bodyPr/>
          <a:lstStyle/>
          <a:p>
            <a:fld id="{25B7283F-C0A8-1B4F-875E-A7C13B1B9406}" type="slidenum">
              <a:rPr lang="en-GB" smtClean="0"/>
              <a:t>12</a:t>
            </a:fld>
            <a:endParaRPr lang="en-GB" dirty="0"/>
          </a:p>
        </p:txBody>
      </p:sp>
      <p:sp>
        <p:nvSpPr>
          <p:cNvPr id="10" name="Oval 9"/>
          <p:cNvSpPr/>
          <p:nvPr/>
        </p:nvSpPr>
        <p:spPr>
          <a:xfrm>
            <a:off x="1925326" y="276668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941832" y="3872243"/>
            <a:ext cx="288950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000" dirty="0">
                <a:solidFill>
                  <a:schemeClr val="bg1"/>
                </a:solidFill>
              </a:rPr>
              <a:t>UK Drone Assist App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930" y="2735514"/>
            <a:ext cx="850900" cy="850900"/>
          </a:xfrm>
          <a:prstGeom prst="rect">
            <a:avLst/>
          </a:prstGeom>
        </p:spPr>
      </p:pic>
      <p:sp>
        <p:nvSpPr>
          <p:cNvPr id="33" name="Oval 32">
            <a:hlinkClick r:id="rId3"/>
          </p:cNvPr>
          <p:cNvSpPr/>
          <p:nvPr/>
        </p:nvSpPr>
        <p:spPr>
          <a:xfrm>
            <a:off x="8354568" y="2588581"/>
            <a:ext cx="2889504" cy="2889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338062" y="276668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a:xfrm>
            <a:off x="8354568" y="3872243"/>
            <a:ext cx="288950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000" dirty="0">
                <a:solidFill>
                  <a:schemeClr val="bg1"/>
                </a:solidFill>
              </a:rPr>
              <a:t>XMAN and Free Route Airspace to optimise flight efficiency</a:t>
            </a:r>
          </a:p>
        </p:txBody>
      </p:sp>
      <p:sp>
        <p:nvSpPr>
          <p:cNvPr id="36" name="Oval 35">
            <a:hlinkClick r:id="rId3"/>
          </p:cNvPr>
          <p:cNvSpPr/>
          <p:nvPr/>
        </p:nvSpPr>
        <p:spPr>
          <a:xfrm>
            <a:off x="4576883" y="2588581"/>
            <a:ext cx="2889504" cy="28895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560377" y="276668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p:cNvSpPr txBox="1">
            <a:spLocks/>
          </p:cNvSpPr>
          <p:nvPr/>
        </p:nvSpPr>
        <p:spPr>
          <a:xfrm>
            <a:off x="4576883" y="3872243"/>
            <a:ext cx="288950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000" dirty="0" err="1">
                <a:solidFill>
                  <a:schemeClr val="bg1"/>
                </a:solidFill>
              </a:rPr>
              <a:t>iFACTS</a:t>
            </a:r>
            <a:r>
              <a:rPr lang="en-GB" sz="2000" dirty="0">
                <a:solidFill>
                  <a:schemeClr val="bg1"/>
                </a:solidFill>
              </a:rPr>
              <a:t> and </a:t>
            </a:r>
            <a:r>
              <a:rPr lang="en-GB" sz="2000" dirty="0" err="1">
                <a:solidFill>
                  <a:schemeClr val="bg1"/>
                </a:solidFill>
              </a:rPr>
              <a:t>iTEC</a:t>
            </a:r>
            <a:r>
              <a:rPr lang="en-GB" sz="2000" dirty="0">
                <a:solidFill>
                  <a:schemeClr val="bg1"/>
                </a:solidFill>
              </a:rPr>
              <a:t> systems for controllers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773" y="2762101"/>
            <a:ext cx="850900" cy="8509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854" y="2789243"/>
            <a:ext cx="850900" cy="850900"/>
          </a:xfrm>
          <a:prstGeom prst="rect">
            <a:avLst/>
          </a:prstGeom>
        </p:spPr>
      </p:pic>
    </p:spTree>
    <p:extLst>
      <p:ext uri="{BB962C8B-B14F-4D97-AF65-F5344CB8AC3E}">
        <p14:creationId xmlns:p14="http://schemas.microsoft.com/office/powerpoint/2010/main" val="2018878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597" y="370914"/>
            <a:ext cx="8382000" cy="5829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788" y="3927805"/>
            <a:ext cx="1562100" cy="1143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83" y="2432710"/>
            <a:ext cx="2857500" cy="3276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300" y="2832100"/>
            <a:ext cx="2032000" cy="1574800"/>
          </a:xfrm>
          <a:prstGeom prst="rect">
            <a:avLst/>
          </a:prstGeom>
        </p:spPr>
      </p:pic>
      <p:sp>
        <p:nvSpPr>
          <p:cNvPr id="8" name="Title 1"/>
          <p:cNvSpPr txBox="1">
            <a:spLocks/>
          </p:cNvSpPr>
          <p:nvPr/>
        </p:nvSpPr>
        <p:spPr>
          <a:xfrm>
            <a:off x="433467" y="500036"/>
            <a:ext cx="9065734" cy="443198"/>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Our airspace</a:t>
            </a:r>
          </a:p>
        </p:txBody>
      </p:sp>
      <p:sp>
        <p:nvSpPr>
          <p:cNvPr id="10"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13</a:t>
            </a:fld>
            <a:endParaRPr lang="en-GB" sz="1200" dirty="0">
              <a:solidFill>
                <a:schemeClr val="bg1"/>
              </a:solidFill>
              <a:latin typeface="Roboto Light" charset="0"/>
              <a:ea typeface="Roboto Light" charset="0"/>
              <a:cs typeface="Roboto Light" charset="0"/>
            </a:endParaRPr>
          </a:p>
        </p:txBody>
      </p:sp>
      <p:cxnSp>
        <p:nvCxnSpPr>
          <p:cNvPr id="11" name="Straight Connector 10"/>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7691319" y="2066761"/>
            <a:ext cx="3894130" cy="520991"/>
          </a:xfrm>
          <a:prstGeom prst="rect">
            <a:avLst/>
          </a:prstGeom>
        </p:spPr>
        <p:txBody>
          <a:bodyPr>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a:solidFill>
                  <a:schemeClr val="bg1"/>
                </a:solidFill>
              </a:rPr>
              <a:t>Flight Information Regions</a:t>
            </a:r>
            <a:endParaRPr lang="en-GB" sz="2400" dirty="0">
              <a:solidFill>
                <a:schemeClr val="bg1"/>
              </a:solidFill>
            </a:endParaRPr>
          </a:p>
        </p:txBody>
      </p:sp>
      <p:sp>
        <p:nvSpPr>
          <p:cNvPr id="17" name="Oval 16"/>
          <p:cNvSpPr/>
          <p:nvPr/>
        </p:nvSpPr>
        <p:spPr>
          <a:xfrm>
            <a:off x="7758443" y="2828344"/>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758443" y="3914759"/>
            <a:ext cx="181651" cy="1816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082393" y="2786569"/>
            <a:ext cx="3191256" cy="1123384"/>
          </a:xfrm>
          <a:prstGeom prst="rect">
            <a:avLst/>
          </a:prstGeom>
          <a:noFill/>
        </p:spPr>
        <p:txBody>
          <a:bodyPr wrap="square" lIns="0" tIns="0" rIns="0" bIns="0" rtlCol="0">
            <a:spAutoFit/>
          </a:bodyPr>
          <a:lstStyle/>
          <a:p>
            <a:pPr>
              <a:lnSpc>
                <a:spcPts val="2400"/>
              </a:lnSpc>
              <a:spcAft>
                <a:spcPts val="200"/>
              </a:spcAft>
            </a:pPr>
            <a:r>
              <a:rPr lang="en-GB" sz="2000" dirty="0">
                <a:solidFill>
                  <a:schemeClr val="bg1"/>
                </a:solidFill>
                <a:latin typeface="Roboto Light" charset="0"/>
                <a:ea typeface="Roboto Light" charset="0"/>
                <a:cs typeface="Roboto Light" charset="0"/>
              </a:rPr>
              <a:t>London &amp; Scottish FIRs:</a:t>
            </a:r>
          </a:p>
          <a:p>
            <a:pPr>
              <a:lnSpc>
                <a:spcPts val="1900"/>
              </a:lnSpc>
              <a:spcAft>
                <a:spcPts val="200"/>
              </a:spcAft>
            </a:pPr>
            <a:r>
              <a:rPr lang="en-GB" sz="1600" dirty="0">
                <a:solidFill>
                  <a:schemeClr val="bg1"/>
                </a:solidFill>
                <a:latin typeface="Roboto Light" charset="0"/>
                <a:ea typeface="Roboto Light" charset="0"/>
                <a:cs typeface="Roboto Light" charset="0"/>
              </a:rPr>
              <a:t>1m km² – 11% of Europe’s airspace and 25% of traffic</a:t>
            </a:r>
          </a:p>
          <a:p>
            <a:endParaRPr lang="en-US" dirty="0">
              <a:latin typeface="Roboto Light" charset="0"/>
              <a:ea typeface="Roboto Light" charset="0"/>
              <a:cs typeface="Roboto Light" charset="0"/>
            </a:endParaRPr>
          </a:p>
        </p:txBody>
      </p:sp>
      <p:sp>
        <p:nvSpPr>
          <p:cNvPr id="19" name="TextBox 18"/>
          <p:cNvSpPr txBox="1"/>
          <p:nvPr/>
        </p:nvSpPr>
        <p:spPr>
          <a:xfrm>
            <a:off x="8082393" y="3865561"/>
            <a:ext cx="2928225" cy="820738"/>
          </a:xfrm>
          <a:prstGeom prst="rect">
            <a:avLst/>
          </a:prstGeom>
          <a:noFill/>
        </p:spPr>
        <p:txBody>
          <a:bodyPr wrap="square" lIns="0" tIns="0" rIns="0" bIns="0" rtlCol="0">
            <a:spAutoFit/>
          </a:bodyPr>
          <a:lstStyle/>
          <a:p>
            <a:pPr>
              <a:lnSpc>
                <a:spcPts val="2400"/>
              </a:lnSpc>
              <a:spcAft>
                <a:spcPts val="200"/>
              </a:spcAft>
            </a:pPr>
            <a:r>
              <a:rPr lang="en-GB" sz="2000" dirty="0" err="1">
                <a:solidFill>
                  <a:schemeClr val="bg1"/>
                </a:solidFill>
                <a:latin typeface="Roboto Light" charset="0"/>
                <a:ea typeface="Roboto Light" charset="0"/>
                <a:cs typeface="Roboto Light" charset="0"/>
              </a:rPr>
              <a:t>Shanwick</a:t>
            </a:r>
            <a:endParaRPr lang="en-GB" sz="2000" dirty="0">
              <a:solidFill>
                <a:schemeClr val="bg1"/>
              </a:solidFill>
              <a:latin typeface="Roboto Light" charset="0"/>
              <a:ea typeface="Roboto Light" charset="0"/>
              <a:cs typeface="Roboto Light" charset="0"/>
            </a:endParaRPr>
          </a:p>
          <a:p>
            <a:pPr>
              <a:lnSpc>
                <a:spcPts val="1900"/>
              </a:lnSpc>
              <a:spcAft>
                <a:spcPts val="200"/>
              </a:spcAft>
            </a:pPr>
            <a:r>
              <a:rPr lang="en-GB" sz="1600" dirty="0">
                <a:solidFill>
                  <a:schemeClr val="bg1"/>
                </a:solidFill>
                <a:latin typeface="Roboto Light" charset="0"/>
                <a:ea typeface="Roboto Light" charset="0"/>
                <a:cs typeface="Roboto Light" charset="0"/>
              </a:rPr>
              <a:t>2.2m km² – 80% of North Atlantic traffic</a:t>
            </a:r>
            <a:endParaRPr lang="en-US" dirty="0">
              <a:latin typeface="Roboto Light" charset="0"/>
              <a:ea typeface="Roboto Light" charset="0"/>
              <a:cs typeface="Roboto Light" charset="0"/>
            </a:endParaRPr>
          </a:p>
        </p:txBody>
      </p:sp>
      <p:sp>
        <p:nvSpPr>
          <p:cNvPr id="20" name="TextBox 19"/>
          <p:cNvSpPr txBox="1"/>
          <p:nvPr/>
        </p:nvSpPr>
        <p:spPr>
          <a:xfrm>
            <a:off x="1423387" y="3009995"/>
            <a:ext cx="1379220" cy="730969"/>
          </a:xfrm>
          <a:prstGeom prst="rect">
            <a:avLst/>
          </a:prstGeom>
          <a:noFill/>
        </p:spPr>
        <p:txBody>
          <a:bodyPr wrap="square" lIns="0" tIns="0" rIns="0" bIns="0" rtlCol="0">
            <a:spAutoFit/>
          </a:bodyPr>
          <a:lstStyle/>
          <a:p>
            <a:pPr>
              <a:lnSpc>
                <a:spcPts val="1900"/>
              </a:lnSpc>
            </a:pPr>
            <a:r>
              <a:rPr lang="en-GB" sz="1600" dirty="0" err="1">
                <a:solidFill>
                  <a:schemeClr val="bg1"/>
                </a:solidFill>
                <a:latin typeface="Roboto Light" charset="0"/>
                <a:ea typeface="Roboto Light" charset="0"/>
                <a:cs typeface="Roboto Light" charset="0"/>
              </a:rPr>
              <a:t>Shanwick</a:t>
            </a:r>
            <a:r>
              <a:rPr lang="en-GB" sz="1600" dirty="0">
                <a:solidFill>
                  <a:schemeClr val="bg1"/>
                </a:solidFill>
                <a:latin typeface="Roboto Light" charset="0"/>
                <a:ea typeface="Roboto Light" charset="0"/>
                <a:cs typeface="Roboto Light" charset="0"/>
              </a:rPr>
              <a:t> Oceanic Control Area</a:t>
            </a:r>
            <a:endParaRPr lang="en-US" dirty="0">
              <a:latin typeface="Roboto Light" charset="0"/>
              <a:ea typeface="Roboto Light" charset="0"/>
              <a:cs typeface="Roboto Light" charset="0"/>
            </a:endParaRPr>
          </a:p>
        </p:txBody>
      </p:sp>
      <p:sp>
        <p:nvSpPr>
          <p:cNvPr id="21" name="TextBox 20"/>
          <p:cNvSpPr txBox="1"/>
          <p:nvPr/>
        </p:nvSpPr>
        <p:spPr>
          <a:xfrm>
            <a:off x="3126291" y="3199889"/>
            <a:ext cx="1379220" cy="487313"/>
          </a:xfrm>
          <a:prstGeom prst="rect">
            <a:avLst/>
          </a:prstGeom>
          <a:noFill/>
        </p:spPr>
        <p:txBody>
          <a:bodyPr wrap="square" lIns="0" tIns="0" rIns="0" bIns="0" rtlCol="0">
            <a:spAutoFit/>
          </a:bodyPr>
          <a:lstStyle/>
          <a:p>
            <a:pPr>
              <a:lnSpc>
                <a:spcPts val="1900"/>
              </a:lnSpc>
            </a:pPr>
            <a:r>
              <a:rPr lang="en-GB" sz="1600" dirty="0">
                <a:solidFill>
                  <a:schemeClr val="bg1"/>
                </a:solidFill>
                <a:latin typeface="Roboto Light" charset="0"/>
                <a:ea typeface="Roboto Light" charset="0"/>
                <a:cs typeface="Roboto Light" charset="0"/>
              </a:rPr>
              <a:t>Scottish </a:t>
            </a:r>
            <a:br>
              <a:rPr lang="en-GB" sz="1600" dirty="0">
                <a:solidFill>
                  <a:schemeClr val="bg1"/>
                </a:solidFill>
                <a:latin typeface="Roboto Light" charset="0"/>
                <a:ea typeface="Roboto Light" charset="0"/>
                <a:cs typeface="Roboto Light" charset="0"/>
              </a:rPr>
            </a:br>
            <a:r>
              <a:rPr lang="en-GB" sz="1600" dirty="0">
                <a:solidFill>
                  <a:schemeClr val="bg1"/>
                </a:solidFill>
                <a:latin typeface="Roboto Light" charset="0"/>
                <a:ea typeface="Roboto Light" charset="0"/>
                <a:cs typeface="Roboto Light" charset="0"/>
              </a:rPr>
              <a:t>FIR</a:t>
            </a:r>
            <a:endParaRPr lang="en-US" dirty="0">
              <a:latin typeface="Roboto Light" charset="0"/>
              <a:ea typeface="Roboto Light" charset="0"/>
              <a:cs typeface="Roboto Light" charset="0"/>
            </a:endParaRPr>
          </a:p>
        </p:txBody>
      </p:sp>
      <p:sp>
        <p:nvSpPr>
          <p:cNvPr id="22" name="TextBox 21"/>
          <p:cNvSpPr txBox="1"/>
          <p:nvPr/>
        </p:nvSpPr>
        <p:spPr>
          <a:xfrm>
            <a:off x="3587114" y="4289072"/>
            <a:ext cx="1379220" cy="487313"/>
          </a:xfrm>
          <a:prstGeom prst="rect">
            <a:avLst/>
          </a:prstGeom>
          <a:noFill/>
        </p:spPr>
        <p:txBody>
          <a:bodyPr wrap="square" lIns="0" tIns="0" rIns="0" bIns="0" rtlCol="0">
            <a:spAutoFit/>
          </a:bodyPr>
          <a:lstStyle/>
          <a:p>
            <a:pPr>
              <a:lnSpc>
                <a:spcPts val="1900"/>
              </a:lnSpc>
            </a:pPr>
            <a:r>
              <a:rPr lang="en-GB" sz="1600" dirty="0">
                <a:solidFill>
                  <a:schemeClr val="bg1"/>
                </a:solidFill>
                <a:latin typeface="Roboto Light" charset="0"/>
                <a:ea typeface="Roboto Light" charset="0"/>
                <a:cs typeface="Roboto Light" charset="0"/>
              </a:rPr>
              <a:t>London</a:t>
            </a:r>
            <a:br>
              <a:rPr lang="en-GB" sz="1600" dirty="0">
                <a:solidFill>
                  <a:schemeClr val="bg1"/>
                </a:solidFill>
                <a:latin typeface="Roboto Light" charset="0"/>
                <a:ea typeface="Roboto Light" charset="0"/>
                <a:cs typeface="Roboto Light" charset="0"/>
              </a:rPr>
            </a:br>
            <a:r>
              <a:rPr lang="en-GB" sz="1600" dirty="0">
                <a:solidFill>
                  <a:schemeClr val="bg1"/>
                </a:solidFill>
                <a:latin typeface="Roboto Light" charset="0"/>
                <a:ea typeface="Roboto Light" charset="0"/>
                <a:cs typeface="Roboto Light" charset="0"/>
              </a:rPr>
              <a:t>FIR</a:t>
            </a:r>
            <a:endParaRPr lang="en-US" dirty="0">
              <a:latin typeface="Roboto Light" charset="0"/>
              <a:ea typeface="Roboto Light" charset="0"/>
              <a:cs typeface="Roboto Light" charset="0"/>
            </a:endParaRPr>
          </a:p>
        </p:txBody>
      </p:sp>
    </p:spTree>
    <p:extLst>
      <p:ext uri="{BB962C8B-B14F-4D97-AF65-F5344CB8AC3E}">
        <p14:creationId xmlns:p14="http://schemas.microsoft.com/office/powerpoint/2010/main" val="757511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30" y="323988"/>
            <a:ext cx="4140200" cy="5829300"/>
          </a:xfrm>
          <a:prstGeom prst="rect">
            <a:avLst/>
          </a:prstGeom>
        </p:spPr>
      </p:pic>
      <p:sp>
        <p:nvSpPr>
          <p:cNvPr id="8" name="Title 1"/>
          <p:cNvSpPr txBox="1">
            <a:spLocks/>
          </p:cNvSpPr>
          <p:nvPr/>
        </p:nvSpPr>
        <p:spPr>
          <a:xfrm>
            <a:off x="433467" y="500036"/>
            <a:ext cx="9065734" cy="443198"/>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Our centres</a:t>
            </a:r>
          </a:p>
        </p:txBody>
      </p:sp>
      <p:sp>
        <p:nvSpPr>
          <p:cNvPr id="10"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14</a:t>
            </a:fld>
            <a:endParaRPr lang="en-GB" sz="1200" dirty="0">
              <a:solidFill>
                <a:schemeClr val="bg1"/>
              </a:solidFill>
              <a:latin typeface="Roboto Light" charset="0"/>
              <a:ea typeface="Roboto Light" charset="0"/>
              <a:cs typeface="Roboto Light" charset="0"/>
            </a:endParaRPr>
          </a:p>
        </p:txBody>
      </p:sp>
      <p:cxnSp>
        <p:nvCxnSpPr>
          <p:cNvPr id="11" name="Straight Connector 10"/>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331695" y="2470355"/>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24"/>
          <p:cNvSpPr/>
          <p:nvPr/>
        </p:nvSpPr>
        <p:spPr>
          <a:xfrm>
            <a:off x="5561782" y="2487855"/>
            <a:ext cx="1403409"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lang="en-GB" sz="989" spc="0" dirty="0">
                <a:solidFill>
                  <a:srgbClr val="FFFFFF"/>
                </a:solidFill>
                <a:latin typeface="Roboto Medium" charset="0"/>
                <a:ea typeface="Roboto Medium" charset="0"/>
                <a:cs typeface="Roboto Medium" charset="0"/>
              </a:rPr>
              <a:t>PRESTWICK CENTRE</a:t>
            </a:r>
            <a:endParaRPr sz="989" spc="0" dirty="0">
              <a:solidFill>
                <a:srgbClr val="FFFFFF"/>
              </a:solidFill>
              <a:latin typeface="Roboto Medium" charset="0"/>
              <a:ea typeface="Roboto Medium" charset="0"/>
              <a:cs typeface="Roboto Medium" charset="0"/>
            </a:endParaRPr>
          </a:p>
        </p:txBody>
      </p:sp>
      <p:sp>
        <p:nvSpPr>
          <p:cNvPr id="25" name="Oval 24"/>
          <p:cNvSpPr/>
          <p:nvPr/>
        </p:nvSpPr>
        <p:spPr>
          <a:xfrm>
            <a:off x="6752880" y="5501583"/>
            <a:ext cx="181651" cy="1816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24"/>
          <p:cNvSpPr/>
          <p:nvPr/>
        </p:nvSpPr>
        <p:spPr>
          <a:xfrm>
            <a:off x="6991717" y="5516208"/>
            <a:ext cx="933083" cy="3892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lang="en-GB" sz="989" spc="0" dirty="0">
                <a:solidFill>
                  <a:srgbClr val="FFFFFF"/>
                </a:solidFill>
                <a:latin typeface="Roboto Medium" charset="0"/>
                <a:ea typeface="Roboto Medium" charset="0"/>
                <a:cs typeface="Roboto Medium" charset="0"/>
              </a:rPr>
              <a:t>WHITELEY (HEAD OFFICE)</a:t>
            </a:r>
            <a:endParaRPr sz="989" spc="0" dirty="0">
              <a:solidFill>
                <a:srgbClr val="FFFFFF"/>
              </a:solidFill>
              <a:latin typeface="Roboto Medium" charset="0"/>
              <a:ea typeface="Roboto Medium" charset="0"/>
              <a:cs typeface="Roboto Medium" charset="0"/>
            </a:endParaRPr>
          </a:p>
        </p:txBody>
      </p:sp>
      <p:sp>
        <p:nvSpPr>
          <p:cNvPr id="27" name="Oval 26"/>
          <p:cNvSpPr/>
          <p:nvPr/>
        </p:nvSpPr>
        <p:spPr>
          <a:xfrm>
            <a:off x="6552650" y="5501583"/>
            <a:ext cx="181651" cy="181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224"/>
          <p:cNvSpPr/>
          <p:nvPr/>
        </p:nvSpPr>
        <p:spPr>
          <a:xfrm>
            <a:off x="5250144" y="5519083"/>
            <a:ext cx="1240502"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defTabSz="905255">
              <a:lnSpc>
                <a:spcPct val="95000"/>
              </a:lnSpc>
              <a:defRPr sz="989" spc="-98">
                <a:solidFill>
                  <a:srgbClr val="FFFFFF"/>
                </a:solidFill>
                <a:latin typeface="Calibri"/>
                <a:ea typeface="Calibri"/>
                <a:cs typeface="Calibri"/>
                <a:sym typeface="Calibri"/>
              </a:defRPr>
            </a:lvl1pPr>
          </a:lstStyle>
          <a:p>
            <a:pPr lvl="0" algn="r">
              <a:defRPr sz="1800" spc="0">
                <a:solidFill>
                  <a:srgbClr val="000000"/>
                </a:solidFill>
              </a:defRPr>
            </a:pPr>
            <a:r>
              <a:rPr lang="en-GB" sz="990" spc="0" dirty="0">
                <a:solidFill>
                  <a:srgbClr val="FFFFFF"/>
                </a:solidFill>
                <a:latin typeface="Roboto Medium" charset="0"/>
                <a:ea typeface="Roboto Medium" charset="0"/>
                <a:cs typeface="Roboto Medium" charset="0"/>
              </a:rPr>
              <a:t>SWANWICK CENTRE</a:t>
            </a:r>
            <a:endParaRPr sz="990" spc="0" dirty="0">
              <a:solidFill>
                <a:srgbClr val="FFFFFF"/>
              </a:solidFill>
              <a:latin typeface="Roboto Medium" charset="0"/>
              <a:ea typeface="Roboto Medium" charset="0"/>
              <a:cs typeface="Roboto Medium" charset="0"/>
            </a:endParaRPr>
          </a:p>
        </p:txBody>
      </p:sp>
      <p:sp>
        <p:nvSpPr>
          <p:cNvPr id="30" name="Rectangle 29"/>
          <p:cNvSpPr/>
          <p:nvPr/>
        </p:nvSpPr>
        <p:spPr>
          <a:xfrm>
            <a:off x="8391990" y="1271032"/>
            <a:ext cx="3356247" cy="2054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1" name="Rectangle 30"/>
          <p:cNvSpPr/>
          <p:nvPr/>
        </p:nvSpPr>
        <p:spPr>
          <a:xfrm>
            <a:off x="8391990" y="3595596"/>
            <a:ext cx="3356247" cy="22088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2" name="TextBox 31"/>
          <p:cNvSpPr txBox="1"/>
          <p:nvPr/>
        </p:nvSpPr>
        <p:spPr>
          <a:xfrm>
            <a:off x="9563853" y="3796254"/>
            <a:ext cx="1718679" cy="538609"/>
          </a:xfrm>
          <a:prstGeom prst="rect">
            <a:avLst/>
          </a:prstGeom>
          <a:noFill/>
        </p:spPr>
        <p:txBody>
          <a:bodyPr wrap="square" lIns="0" tIns="0" rIns="0" bIns="0" rtlCol="0">
            <a:spAutoFit/>
          </a:bodyPr>
          <a:lstStyle/>
          <a:p>
            <a:pPr>
              <a:lnSpc>
                <a:spcPts val="2100"/>
              </a:lnSpc>
            </a:pPr>
            <a:r>
              <a:rPr lang="en-GB" dirty="0" err="1">
                <a:solidFill>
                  <a:schemeClr val="bg1"/>
                </a:solidFill>
                <a:latin typeface="Roboto" charset="0"/>
                <a:ea typeface="Roboto" charset="0"/>
                <a:cs typeface="Roboto" charset="0"/>
              </a:rPr>
              <a:t>Whiteley</a:t>
            </a:r>
            <a:endParaRPr lang="en-GB" dirty="0">
              <a:solidFill>
                <a:schemeClr val="bg1"/>
              </a:solidFill>
              <a:latin typeface="Roboto" charset="0"/>
              <a:ea typeface="Roboto" charset="0"/>
              <a:cs typeface="Roboto" charset="0"/>
            </a:endParaRPr>
          </a:p>
          <a:p>
            <a:pPr>
              <a:lnSpc>
                <a:spcPts val="2100"/>
              </a:lnSpc>
            </a:pPr>
            <a:r>
              <a:rPr lang="en-GB" dirty="0">
                <a:solidFill>
                  <a:schemeClr val="bg1"/>
                </a:solidFill>
                <a:latin typeface="Roboto Light" charset="0"/>
                <a:ea typeface="Roboto Light" charset="0"/>
                <a:cs typeface="Roboto Light" charset="0"/>
              </a:rPr>
              <a:t>Head office</a:t>
            </a:r>
            <a:endParaRPr lang="en-US" dirty="0">
              <a:latin typeface="Roboto Light" charset="0"/>
              <a:ea typeface="Roboto Light" charset="0"/>
              <a:cs typeface="Roboto Light" charset="0"/>
            </a:endParaRPr>
          </a:p>
        </p:txBody>
      </p:sp>
      <p:sp>
        <p:nvSpPr>
          <p:cNvPr id="33" name="TextBox 32"/>
          <p:cNvSpPr txBox="1"/>
          <p:nvPr/>
        </p:nvSpPr>
        <p:spPr>
          <a:xfrm>
            <a:off x="8606000" y="4770101"/>
            <a:ext cx="2928225" cy="872034"/>
          </a:xfrm>
          <a:prstGeom prst="rect">
            <a:avLst/>
          </a:prstGeom>
          <a:noFill/>
        </p:spPr>
        <p:txBody>
          <a:bodyPr wrap="square" lIns="0" tIns="0" rIns="0" bIns="0" rtlCol="0">
            <a:spAutoFit/>
          </a:bodyPr>
          <a:lstStyle/>
          <a:p>
            <a:pPr>
              <a:lnSpc>
                <a:spcPts val="1700"/>
              </a:lnSpc>
              <a:spcAft>
                <a:spcPts val="200"/>
              </a:spcAft>
            </a:pPr>
            <a:r>
              <a:rPr lang="en-GB" sz="1400" dirty="0">
                <a:solidFill>
                  <a:schemeClr val="bg1"/>
                </a:solidFill>
                <a:latin typeface="Roboto Light" charset="0"/>
                <a:ea typeface="Roboto Light" charset="0"/>
                <a:cs typeface="Roboto Light" charset="0"/>
              </a:rPr>
              <a:t>– College and Training centre</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 Engineering</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 AQUILA</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 Support functions</a:t>
            </a:r>
          </a:p>
        </p:txBody>
      </p:sp>
      <p:sp>
        <p:nvSpPr>
          <p:cNvPr id="34" name="Oval 33"/>
          <p:cNvSpPr/>
          <p:nvPr/>
        </p:nvSpPr>
        <p:spPr>
          <a:xfrm>
            <a:off x="8578994" y="3787018"/>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563853" y="1479209"/>
            <a:ext cx="2022740" cy="807913"/>
          </a:xfrm>
          <a:prstGeom prst="rect">
            <a:avLst/>
          </a:prstGeom>
          <a:noFill/>
        </p:spPr>
        <p:txBody>
          <a:bodyPr wrap="square" lIns="0" tIns="0" rIns="0" bIns="0" rtlCol="0">
            <a:spAutoFit/>
          </a:bodyPr>
          <a:lstStyle/>
          <a:p>
            <a:pPr>
              <a:lnSpc>
                <a:spcPts val="2100"/>
              </a:lnSpc>
            </a:pPr>
            <a:r>
              <a:rPr lang="en-GB" dirty="0" err="1">
                <a:solidFill>
                  <a:schemeClr val="bg1"/>
                </a:solidFill>
                <a:latin typeface="Roboto" charset="0"/>
                <a:ea typeface="Roboto" charset="0"/>
                <a:cs typeface="Roboto" charset="0"/>
              </a:rPr>
              <a:t>Swanwick</a:t>
            </a:r>
            <a:r>
              <a:rPr lang="en-GB" dirty="0">
                <a:solidFill>
                  <a:schemeClr val="bg1"/>
                </a:solidFill>
                <a:latin typeface="Roboto" charset="0"/>
                <a:ea typeface="Roboto" charset="0"/>
                <a:cs typeface="Roboto" charset="0"/>
              </a:rPr>
              <a:t> Centre</a:t>
            </a:r>
          </a:p>
          <a:p>
            <a:pPr>
              <a:lnSpc>
                <a:spcPts val="2100"/>
              </a:lnSpc>
            </a:pPr>
            <a:r>
              <a:rPr lang="en-GB" dirty="0">
                <a:solidFill>
                  <a:schemeClr val="bg1"/>
                </a:solidFill>
                <a:latin typeface="Roboto Light" charset="0"/>
                <a:ea typeface="Roboto Light" charset="0"/>
                <a:cs typeface="Roboto Light" charset="0"/>
              </a:rPr>
              <a:t>Handles on average 5,500 flights/day</a:t>
            </a:r>
            <a:endParaRPr lang="en-US" dirty="0">
              <a:latin typeface="Roboto Light" charset="0"/>
              <a:ea typeface="Roboto Light" charset="0"/>
              <a:cs typeface="Roboto Light" charset="0"/>
            </a:endParaRPr>
          </a:p>
        </p:txBody>
      </p:sp>
      <p:sp>
        <p:nvSpPr>
          <p:cNvPr id="36" name="TextBox 35"/>
          <p:cNvSpPr txBox="1"/>
          <p:nvPr/>
        </p:nvSpPr>
        <p:spPr>
          <a:xfrm>
            <a:off x="8606000" y="2453056"/>
            <a:ext cx="2928225" cy="705321"/>
          </a:xfrm>
          <a:prstGeom prst="rect">
            <a:avLst/>
          </a:prstGeom>
          <a:noFill/>
        </p:spPr>
        <p:txBody>
          <a:bodyPr wrap="square" lIns="0" tIns="0" rIns="0" bIns="0" rtlCol="0">
            <a:spAutoFit/>
          </a:bodyPr>
          <a:lstStyle/>
          <a:p>
            <a:pPr>
              <a:lnSpc>
                <a:spcPts val="1700"/>
              </a:lnSpc>
              <a:spcAft>
                <a:spcPts val="200"/>
              </a:spcAft>
            </a:pPr>
            <a:r>
              <a:rPr lang="en-GB" sz="1400" dirty="0">
                <a:solidFill>
                  <a:schemeClr val="bg1"/>
                </a:solidFill>
                <a:latin typeface="Roboto Light" charset="0"/>
                <a:ea typeface="Roboto Light" charset="0"/>
                <a:cs typeface="Roboto Light" charset="0"/>
              </a:rPr>
              <a:t>– London Area Control Centre</a:t>
            </a:r>
          </a:p>
          <a:p>
            <a:pPr>
              <a:lnSpc>
                <a:spcPts val="1700"/>
              </a:lnSpc>
              <a:spcAft>
                <a:spcPts val="200"/>
              </a:spcAft>
            </a:pPr>
            <a:r>
              <a:rPr lang="en-GB" sz="1400" dirty="0">
                <a:solidFill>
                  <a:schemeClr val="bg1"/>
                </a:solidFill>
                <a:latin typeface="Roboto Light" charset="0"/>
                <a:ea typeface="Roboto Light" charset="0"/>
                <a:cs typeface="Roboto Light" charset="0"/>
              </a:rPr>
              <a:t>– London Terminal Control Centre</a:t>
            </a:r>
          </a:p>
          <a:p>
            <a:pPr>
              <a:lnSpc>
                <a:spcPts val="1700"/>
              </a:lnSpc>
              <a:spcAft>
                <a:spcPts val="200"/>
              </a:spcAft>
            </a:pPr>
            <a:r>
              <a:rPr lang="en-GB" sz="1400" dirty="0">
                <a:solidFill>
                  <a:schemeClr val="bg1"/>
                </a:solidFill>
                <a:latin typeface="Roboto Light" charset="0"/>
                <a:ea typeface="Roboto Light" charset="0"/>
                <a:cs typeface="Roboto Light" charset="0"/>
              </a:rPr>
              <a:t>– London Military Air Traffic Control</a:t>
            </a:r>
          </a:p>
        </p:txBody>
      </p:sp>
      <p:sp>
        <p:nvSpPr>
          <p:cNvPr id="37" name="Oval 36"/>
          <p:cNvSpPr/>
          <p:nvPr/>
        </p:nvSpPr>
        <p:spPr>
          <a:xfrm>
            <a:off x="8578994" y="1469973"/>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18238" y="2239296"/>
            <a:ext cx="3356247" cy="2054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9" name="TextBox 38"/>
          <p:cNvSpPr txBox="1"/>
          <p:nvPr/>
        </p:nvSpPr>
        <p:spPr>
          <a:xfrm>
            <a:off x="1590101" y="2447473"/>
            <a:ext cx="2022740" cy="807913"/>
          </a:xfrm>
          <a:prstGeom prst="rect">
            <a:avLst/>
          </a:prstGeom>
          <a:noFill/>
        </p:spPr>
        <p:txBody>
          <a:bodyPr wrap="square" lIns="0" tIns="0" rIns="0" bIns="0" rtlCol="0">
            <a:spAutoFit/>
          </a:bodyPr>
          <a:lstStyle/>
          <a:p>
            <a:pPr>
              <a:lnSpc>
                <a:spcPts val="2100"/>
              </a:lnSpc>
            </a:pPr>
            <a:r>
              <a:rPr lang="en-GB" dirty="0">
                <a:solidFill>
                  <a:schemeClr val="bg1"/>
                </a:solidFill>
                <a:latin typeface="Roboto" charset="0"/>
                <a:ea typeface="Roboto" charset="0"/>
                <a:cs typeface="Roboto" charset="0"/>
              </a:rPr>
              <a:t>Prestwick Centre</a:t>
            </a:r>
          </a:p>
          <a:p>
            <a:pPr>
              <a:lnSpc>
                <a:spcPts val="2100"/>
              </a:lnSpc>
            </a:pPr>
            <a:r>
              <a:rPr lang="en-GB" dirty="0">
                <a:solidFill>
                  <a:schemeClr val="bg1"/>
                </a:solidFill>
                <a:latin typeface="Roboto Light" charset="0"/>
                <a:ea typeface="Roboto Light" charset="0"/>
                <a:cs typeface="Roboto Light" charset="0"/>
              </a:rPr>
              <a:t>Handles on average 3,400 flights/day</a:t>
            </a:r>
            <a:endParaRPr lang="en-US" dirty="0">
              <a:latin typeface="Roboto Light" charset="0"/>
              <a:ea typeface="Roboto Light" charset="0"/>
              <a:cs typeface="Roboto Light" charset="0"/>
            </a:endParaRPr>
          </a:p>
        </p:txBody>
      </p:sp>
      <p:sp>
        <p:nvSpPr>
          <p:cNvPr id="40" name="TextBox 39"/>
          <p:cNvSpPr txBox="1"/>
          <p:nvPr/>
        </p:nvSpPr>
        <p:spPr>
          <a:xfrm>
            <a:off x="632248" y="3421320"/>
            <a:ext cx="2928225" cy="705321"/>
          </a:xfrm>
          <a:prstGeom prst="rect">
            <a:avLst/>
          </a:prstGeom>
          <a:noFill/>
        </p:spPr>
        <p:txBody>
          <a:bodyPr wrap="square" lIns="0" tIns="0" rIns="0" bIns="0" rtlCol="0">
            <a:spAutoFit/>
          </a:bodyPr>
          <a:lstStyle/>
          <a:p>
            <a:pPr>
              <a:lnSpc>
                <a:spcPts val="1700"/>
              </a:lnSpc>
              <a:spcAft>
                <a:spcPts val="200"/>
              </a:spcAft>
            </a:pPr>
            <a:r>
              <a:rPr lang="en-GB" sz="1400" dirty="0">
                <a:solidFill>
                  <a:schemeClr val="bg1"/>
                </a:solidFill>
                <a:latin typeface="Roboto Light" charset="0"/>
                <a:ea typeface="Roboto Light" charset="0"/>
                <a:cs typeface="Roboto Light" charset="0"/>
              </a:rPr>
              <a:t>– Scottish Oceanic Control Centre</a:t>
            </a:r>
          </a:p>
          <a:p>
            <a:pPr>
              <a:lnSpc>
                <a:spcPts val="1700"/>
              </a:lnSpc>
              <a:spcAft>
                <a:spcPts val="200"/>
              </a:spcAft>
            </a:pPr>
            <a:r>
              <a:rPr lang="en-GB" sz="1400" dirty="0">
                <a:solidFill>
                  <a:schemeClr val="bg1"/>
                </a:solidFill>
                <a:latin typeface="Roboto Light" charset="0"/>
                <a:ea typeface="Roboto Light" charset="0"/>
                <a:cs typeface="Roboto Light" charset="0"/>
              </a:rPr>
              <a:t>– Scottish Area Control Centre</a:t>
            </a:r>
          </a:p>
          <a:p>
            <a:pPr>
              <a:lnSpc>
                <a:spcPts val="1700"/>
              </a:lnSpc>
              <a:spcAft>
                <a:spcPts val="200"/>
              </a:spcAft>
            </a:pPr>
            <a:r>
              <a:rPr lang="en-GB" sz="1400" dirty="0">
                <a:solidFill>
                  <a:schemeClr val="bg1"/>
                </a:solidFill>
                <a:latin typeface="Roboto Light" charset="0"/>
                <a:ea typeface="Roboto Light" charset="0"/>
                <a:cs typeface="Roboto Light" charset="0"/>
              </a:rPr>
              <a:t>– Manchester Area Control Centre</a:t>
            </a:r>
          </a:p>
        </p:txBody>
      </p:sp>
      <p:sp>
        <p:nvSpPr>
          <p:cNvPr id="41" name="Oval 40"/>
          <p:cNvSpPr/>
          <p:nvPr/>
        </p:nvSpPr>
        <p:spPr>
          <a:xfrm>
            <a:off x="605242" y="243823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59" y="2439737"/>
            <a:ext cx="856192" cy="856192"/>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494" y="1471473"/>
            <a:ext cx="856192" cy="85619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8994" y="3768499"/>
            <a:ext cx="857692" cy="857692"/>
          </a:xfrm>
          <a:prstGeom prst="rect">
            <a:avLst/>
          </a:prstGeom>
        </p:spPr>
      </p:pic>
      <p:sp>
        <p:nvSpPr>
          <p:cNvPr id="29" name="Content Placeholder 2"/>
          <p:cNvSpPr txBox="1">
            <a:spLocks/>
          </p:cNvSpPr>
          <p:nvPr/>
        </p:nvSpPr>
        <p:spPr>
          <a:xfrm>
            <a:off x="433466" y="1390105"/>
            <a:ext cx="5031669" cy="1302962"/>
          </a:xfrm>
          <a:prstGeom prst="rect">
            <a:avLst/>
          </a:prstGeom>
        </p:spPr>
        <p:txBody>
          <a:bodyPr>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En route locations</a:t>
            </a:r>
          </a:p>
        </p:txBody>
      </p:sp>
    </p:spTree>
    <p:extLst>
      <p:ext uri="{BB962C8B-B14F-4D97-AF65-F5344CB8AC3E}">
        <p14:creationId xmlns:p14="http://schemas.microsoft.com/office/powerpoint/2010/main" val="160389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operational and environment performance</a:t>
            </a:r>
          </a:p>
        </p:txBody>
      </p:sp>
      <p:sp>
        <p:nvSpPr>
          <p:cNvPr id="5" name="Slide Number Placeholder 4"/>
          <p:cNvSpPr>
            <a:spLocks noGrp="1"/>
          </p:cNvSpPr>
          <p:nvPr>
            <p:ph type="sldNum" sz="quarter" idx="12"/>
          </p:nvPr>
        </p:nvSpPr>
        <p:spPr/>
        <p:txBody>
          <a:bodyPr/>
          <a:lstStyle/>
          <a:p>
            <a:fld id="{25B7283F-C0A8-1B4F-875E-A7C13B1B9406}" type="slidenum">
              <a:rPr lang="en-GB" smtClean="0"/>
              <a:t>15</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773121782"/>
              </p:ext>
            </p:extLst>
          </p:nvPr>
        </p:nvGraphicFramePr>
        <p:xfrm>
          <a:off x="300117" y="1182599"/>
          <a:ext cx="11552580" cy="4363720"/>
        </p:xfrm>
        <a:graphic>
          <a:graphicData uri="http://schemas.openxmlformats.org/drawingml/2006/table">
            <a:tbl>
              <a:tblPr firstRow="1" bandRow="1">
                <a:tableStyleId>{5C22544A-7EE6-4342-B048-85BDC9FD1C3A}</a:tableStyleId>
              </a:tblPr>
              <a:tblGrid>
                <a:gridCol w="1330797">
                  <a:extLst>
                    <a:ext uri="{9D8B030D-6E8A-4147-A177-3AD203B41FA5}">
                      <a16:colId xmlns:a16="http://schemas.microsoft.com/office/drawing/2014/main" val="20000"/>
                    </a:ext>
                  </a:extLst>
                </a:gridCol>
                <a:gridCol w="857238">
                  <a:extLst>
                    <a:ext uri="{9D8B030D-6E8A-4147-A177-3AD203B41FA5}">
                      <a16:colId xmlns:a16="http://schemas.microsoft.com/office/drawing/2014/main" val="20001"/>
                    </a:ext>
                  </a:extLst>
                </a:gridCol>
                <a:gridCol w="715344">
                  <a:extLst>
                    <a:ext uri="{9D8B030D-6E8A-4147-A177-3AD203B41FA5}">
                      <a16:colId xmlns:a16="http://schemas.microsoft.com/office/drawing/2014/main" val="20002"/>
                    </a:ext>
                  </a:extLst>
                </a:gridCol>
                <a:gridCol w="786291">
                  <a:extLst>
                    <a:ext uri="{9D8B030D-6E8A-4147-A177-3AD203B41FA5}">
                      <a16:colId xmlns:a16="http://schemas.microsoft.com/office/drawing/2014/main" val="20003"/>
                    </a:ext>
                  </a:extLst>
                </a:gridCol>
                <a:gridCol w="786291">
                  <a:extLst>
                    <a:ext uri="{9D8B030D-6E8A-4147-A177-3AD203B41FA5}">
                      <a16:colId xmlns:a16="http://schemas.microsoft.com/office/drawing/2014/main" val="20004"/>
                    </a:ext>
                  </a:extLst>
                </a:gridCol>
                <a:gridCol w="786291">
                  <a:extLst>
                    <a:ext uri="{9D8B030D-6E8A-4147-A177-3AD203B41FA5}">
                      <a16:colId xmlns:a16="http://schemas.microsoft.com/office/drawing/2014/main" val="20005"/>
                    </a:ext>
                  </a:extLst>
                </a:gridCol>
                <a:gridCol w="786291">
                  <a:extLst>
                    <a:ext uri="{9D8B030D-6E8A-4147-A177-3AD203B41FA5}">
                      <a16:colId xmlns:a16="http://schemas.microsoft.com/office/drawing/2014/main" val="20006"/>
                    </a:ext>
                  </a:extLst>
                </a:gridCol>
                <a:gridCol w="786291">
                  <a:extLst>
                    <a:ext uri="{9D8B030D-6E8A-4147-A177-3AD203B41FA5}">
                      <a16:colId xmlns:a16="http://schemas.microsoft.com/office/drawing/2014/main" val="20007"/>
                    </a:ext>
                  </a:extLst>
                </a:gridCol>
                <a:gridCol w="786291">
                  <a:extLst>
                    <a:ext uri="{9D8B030D-6E8A-4147-A177-3AD203B41FA5}">
                      <a16:colId xmlns:a16="http://schemas.microsoft.com/office/drawing/2014/main" val="20008"/>
                    </a:ext>
                  </a:extLst>
                </a:gridCol>
                <a:gridCol w="786291">
                  <a:extLst>
                    <a:ext uri="{9D8B030D-6E8A-4147-A177-3AD203B41FA5}">
                      <a16:colId xmlns:a16="http://schemas.microsoft.com/office/drawing/2014/main" val="20009"/>
                    </a:ext>
                  </a:extLst>
                </a:gridCol>
                <a:gridCol w="786291">
                  <a:extLst>
                    <a:ext uri="{9D8B030D-6E8A-4147-A177-3AD203B41FA5}">
                      <a16:colId xmlns:a16="http://schemas.microsoft.com/office/drawing/2014/main" val="20010"/>
                    </a:ext>
                  </a:extLst>
                </a:gridCol>
                <a:gridCol w="786291">
                  <a:extLst>
                    <a:ext uri="{9D8B030D-6E8A-4147-A177-3AD203B41FA5}">
                      <a16:colId xmlns:a16="http://schemas.microsoft.com/office/drawing/2014/main" val="20011"/>
                    </a:ext>
                  </a:extLst>
                </a:gridCol>
                <a:gridCol w="786291">
                  <a:extLst>
                    <a:ext uri="{9D8B030D-6E8A-4147-A177-3AD203B41FA5}">
                      <a16:colId xmlns:a16="http://schemas.microsoft.com/office/drawing/2014/main" val="20012"/>
                    </a:ext>
                  </a:extLst>
                </a:gridCol>
                <a:gridCol w="786291">
                  <a:extLst>
                    <a:ext uri="{9D8B030D-6E8A-4147-A177-3AD203B41FA5}">
                      <a16:colId xmlns:a16="http://schemas.microsoft.com/office/drawing/2014/main" val="20013"/>
                    </a:ext>
                  </a:extLst>
                </a:gridCol>
              </a:tblGrid>
              <a:tr h="370840">
                <a:tc>
                  <a:txBody>
                    <a:bodyPr/>
                    <a:lstStyle/>
                    <a:p>
                      <a:endParaRPr lang="en-GB" sz="1400" dirty="0"/>
                    </a:p>
                  </a:txBody>
                  <a:tcPr>
                    <a:lnB w="12700" cap="flat" cmpd="sng" algn="ctr">
                      <a:noFill/>
                      <a:prstDash val="solid"/>
                      <a:round/>
                      <a:headEnd type="none" w="med" len="med"/>
                      <a:tailEnd type="none" w="med" len="med"/>
                    </a:lnB>
                    <a:solidFill>
                      <a:schemeClr val="bg1"/>
                    </a:solidFill>
                  </a:tcPr>
                </a:tc>
                <a:tc>
                  <a:txBody>
                    <a:bodyPr/>
                    <a:lstStyle/>
                    <a:p>
                      <a:r>
                        <a:rPr lang="en-GB" sz="1400" dirty="0">
                          <a:solidFill>
                            <a:srgbClr val="145569"/>
                          </a:solidFill>
                        </a:rPr>
                        <a:t>PPP</a:t>
                      </a:r>
                      <a:r>
                        <a:rPr lang="en-GB" sz="1400" baseline="0" dirty="0">
                          <a:solidFill>
                            <a:srgbClr val="145569"/>
                          </a:solidFill>
                        </a:rPr>
                        <a:t> year</a:t>
                      </a:r>
                      <a:endParaRPr lang="en-GB" sz="1400" dirty="0">
                        <a:solidFill>
                          <a:srgbClr val="145569"/>
                        </a:solidFill>
                      </a:endParaRPr>
                    </a:p>
                  </a:txBody>
                  <a:tcPr>
                    <a:lnB w="12700" cap="flat" cmpd="sng" algn="ctr">
                      <a:noFill/>
                      <a:prstDash val="solid"/>
                      <a:round/>
                      <a:headEnd type="none" w="med" len="med"/>
                      <a:tailEnd type="none" w="med" len="med"/>
                    </a:lnB>
                    <a:solidFill>
                      <a:schemeClr val="bg1"/>
                    </a:solidFill>
                  </a:tcPr>
                </a:tc>
                <a:tc gridSpan="4">
                  <a:txBody>
                    <a:bodyPr/>
                    <a:lstStyle/>
                    <a:p>
                      <a:pPr algn="ctr"/>
                      <a:r>
                        <a:rPr lang="en-GB" sz="1400" dirty="0">
                          <a:solidFill>
                            <a:srgbClr val="145569"/>
                          </a:solidFill>
                        </a:rPr>
                        <a:t>CP2</a:t>
                      </a:r>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gridSpan="4">
                  <a:txBody>
                    <a:bodyPr/>
                    <a:lstStyle/>
                    <a:p>
                      <a:pPr algn="ctr"/>
                      <a:r>
                        <a:rPr lang="en-GB" sz="1400" dirty="0">
                          <a:solidFill>
                            <a:srgbClr val="145569"/>
                          </a:solidFill>
                        </a:rPr>
                        <a:t>CP3</a:t>
                      </a:r>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solidFill>
                          <a:srgbClr val="145569"/>
                        </a:solidFill>
                      </a:endParaRPr>
                    </a:p>
                  </a:txBody>
                  <a:tcPr>
                    <a:lnB w="12700" cap="flat" cmpd="sng" algn="ctr">
                      <a:noFill/>
                      <a:prstDash val="solid"/>
                      <a:round/>
                      <a:headEnd type="none" w="med" len="med"/>
                      <a:tailEnd type="none" w="med" len="med"/>
                    </a:lnB>
                    <a:solidFill>
                      <a:schemeClr val="bg1"/>
                    </a:solidFill>
                  </a:tcPr>
                </a:tc>
                <a:tc gridSpan="3">
                  <a:txBody>
                    <a:bodyPr/>
                    <a:lstStyle/>
                    <a:p>
                      <a:pPr algn="ctr"/>
                      <a:r>
                        <a:rPr lang="en-GB" sz="1400" dirty="0">
                          <a:solidFill>
                            <a:srgbClr val="145569"/>
                          </a:solidFill>
                        </a:rPr>
                        <a:t>RP2</a:t>
                      </a:r>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hMerge="1">
                  <a:txBody>
                    <a:bodyPr/>
                    <a:lstStyle/>
                    <a:p>
                      <a:endParaRPr lang="en-GB" sz="1400" dirty="0"/>
                    </a:p>
                  </a:txBody>
                  <a:tcPr>
                    <a:lnB w="12700" cap="flat" cmpd="sng" algn="ctr">
                      <a:noFill/>
                      <a:prstDash val="solid"/>
                      <a:round/>
                      <a:headEnd type="none" w="med" len="med"/>
                      <a:tailEnd type="none" w="med" len="med"/>
                    </a:lnB>
                    <a:solidFill>
                      <a:schemeClr val="bg1"/>
                    </a:solidFill>
                  </a:tcPr>
                </a:tc>
                <a:tc>
                  <a:txBody>
                    <a:bodyPr/>
                    <a:lstStyle/>
                    <a:p>
                      <a:pPr algn="ctr"/>
                      <a:endParaRPr lang="en-GB" sz="1400" dirty="0">
                        <a:solidFill>
                          <a:srgbClr val="145569"/>
                        </a:solidFill>
                      </a:endParaRPr>
                    </a:p>
                  </a:txBody>
                  <a:tcP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endParaRPr lang="en-GB" sz="1400"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dirty="0"/>
                        <a:t>01/02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400" b="1" dirty="0"/>
                        <a:t>07/08</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400" b="1" dirty="0"/>
                        <a:t>08/09</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400" b="1" dirty="0"/>
                        <a:t>09/10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400" b="1" dirty="0"/>
                        <a:t>10/11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400" b="1" dirty="0"/>
                        <a:t>11/12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400" b="1" dirty="0"/>
                        <a:t>12/13</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400" b="1" dirty="0"/>
                        <a:t>13/14</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400" b="1" dirty="0"/>
                        <a:t>14/15</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400" b="1" dirty="0"/>
                        <a:t>15/16</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400" b="1" dirty="0"/>
                        <a:t>16/17</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400" b="1" dirty="0"/>
                        <a:t>17/18</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400" b="1" dirty="0"/>
                        <a:t>18/19</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1"/>
                  </a:ext>
                </a:extLst>
              </a:tr>
              <a:tr h="370840">
                <a:tc>
                  <a:txBody>
                    <a:bodyPr/>
                    <a:lstStyle/>
                    <a:p>
                      <a:r>
                        <a:rPr lang="en-GB" sz="1200" dirty="0"/>
                        <a:t>Traffic (flight</a:t>
                      </a:r>
                      <a:r>
                        <a:rPr lang="en-GB" sz="1200" baseline="0" dirty="0"/>
                        <a:t> millions)</a:t>
                      </a:r>
                      <a:endParaRPr lang="en-GB"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2.001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200" dirty="0"/>
                        <a:t>2.480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2.372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2.172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2.116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2.167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2.126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2.162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2.216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2.278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2.45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2.515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2.544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2"/>
                  </a:ext>
                </a:extLst>
              </a:tr>
              <a:tr h="370840">
                <a:tc>
                  <a:txBody>
                    <a:bodyPr/>
                    <a:lstStyle/>
                    <a:p>
                      <a:r>
                        <a:rPr lang="en-GB" sz="1200" dirty="0"/>
                        <a:t>Safety</a:t>
                      </a:r>
                      <a:r>
                        <a:rPr lang="en-GB" sz="1200" baseline="0" dirty="0"/>
                        <a:t> (</a:t>
                      </a:r>
                      <a:r>
                        <a:rPr lang="en-GB" sz="1200" baseline="0" dirty="0" err="1"/>
                        <a:t>airprox</a:t>
                      </a:r>
                      <a:r>
                        <a:rPr lang="en-GB" sz="1200" baseline="0" dirty="0"/>
                        <a:t>)</a:t>
                      </a:r>
                    </a:p>
                    <a:p>
                      <a:r>
                        <a:rPr lang="en-GB" sz="1200" baseline="0" dirty="0"/>
                        <a:t>Risk bearing (Cat A/B)</a:t>
                      </a:r>
                      <a:endParaRPr lang="en-GB"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200"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3"/>
                  </a:ext>
                </a:extLst>
              </a:tr>
              <a:tr h="370840">
                <a:tc>
                  <a:txBody>
                    <a:bodyPr/>
                    <a:lstStyle/>
                    <a:p>
                      <a:r>
                        <a:rPr lang="en-GB" sz="1200" dirty="0"/>
                        <a:t>Delay</a:t>
                      </a:r>
                      <a:r>
                        <a:rPr lang="en-GB" sz="1200" baseline="0" dirty="0"/>
                        <a:t> seconds NERL attributable (seconds)</a:t>
                      </a:r>
                      <a:endParaRPr lang="en-GB"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109.4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200" dirty="0"/>
                        <a:t>26.8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19.3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7.3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1.4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5.5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2.4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10.9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7.2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11.5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4"/>
                  </a:ext>
                </a:extLst>
              </a:tr>
              <a:tr h="370840">
                <a:tc>
                  <a:txBody>
                    <a:bodyPr/>
                    <a:lstStyle/>
                    <a:p>
                      <a:r>
                        <a:rPr lang="en-GB" sz="1200" dirty="0"/>
                        <a:t>CO2 emissions savings (tonnes)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200" dirty="0"/>
                        <a:t>16,488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35,552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82,880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40,848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134,131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83,028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86,617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481,802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157,156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59,768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273,600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113,700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5"/>
                  </a:ext>
                </a:extLst>
              </a:tr>
              <a:tr h="370840">
                <a:tc>
                  <a:txBody>
                    <a:bodyPr/>
                    <a:lstStyle/>
                    <a:p>
                      <a:r>
                        <a:rPr lang="en-GB" sz="1200" dirty="0"/>
                        <a:t>Headcount (average)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5,652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C3D6">
                        <a:alpha val="20000"/>
                      </a:srgbClr>
                    </a:solidFill>
                  </a:tcPr>
                </a:tc>
                <a:tc>
                  <a:txBody>
                    <a:bodyPr/>
                    <a:lstStyle/>
                    <a:p>
                      <a:r>
                        <a:rPr lang="en-GB" sz="1200" dirty="0"/>
                        <a:t>5,158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5,084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4,920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4,652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362">
                        <a:alpha val="20000"/>
                      </a:srgbClr>
                    </a:solidFill>
                  </a:tcPr>
                </a:tc>
                <a:tc>
                  <a:txBody>
                    <a:bodyPr/>
                    <a:lstStyle/>
                    <a:p>
                      <a:r>
                        <a:rPr lang="en-GB" sz="1200" dirty="0"/>
                        <a:t>4,533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4,562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4,519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4,342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D09">
                        <a:alpha val="20000"/>
                      </a:srgbClr>
                    </a:solidFill>
                  </a:tcPr>
                </a:tc>
                <a:tc>
                  <a:txBody>
                    <a:bodyPr/>
                    <a:lstStyle/>
                    <a:p>
                      <a:r>
                        <a:rPr lang="en-GB" sz="1200" dirty="0"/>
                        <a:t>4,196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4,216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4,310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tc>
                  <a:txBody>
                    <a:bodyPr/>
                    <a:lstStyle/>
                    <a:p>
                      <a:r>
                        <a:rPr lang="en-GB" sz="1200" dirty="0"/>
                        <a:t>4,464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3296">
                        <a:alpha val="20000"/>
                      </a:srgbClr>
                    </a:solidFill>
                  </a:tcPr>
                </a:tc>
                <a:extLst>
                  <a:ext uri="{0D108BD9-81ED-4DB2-BD59-A6C34878D82A}">
                    <a16:rowId xmlns:a16="http://schemas.microsoft.com/office/drawing/2014/main" val="10006"/>
                  </a:ext>
                </a:extLst>
              </a:tr>
              <a:tr h="370840">
                <a:tc>
                  <a:txBody>
                    <a:bodyPr/>
                    <a:lstStyle/>
                    <a:p>
                      <a:r>
                        <a:rPr lang="en-GB" sz="1200" dirty="0"/>
                        <a:t>Group profit/(loss)</a:t>
                      </a:r>
                      <a:r>
                        <a:rPr lang="en-GB" sz="1200" baseline="0" dirty="0"/>
                        <a:t> before tax (£m)</a:t>
                      </a:r>
                      <a:endParaRPr lang="en-GB" sz="12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t>(79.9)</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5C3D6">
                        <a:alpha val="20000"/>
                      </a:srgbClr>
                    </a:solidFill>
                  </a:tcPr>
                </a:tc>
                <a:tc>
                  <a:txBody>
                    <a:bodyPr/>
                    <a:lstStyle/>
                    <a:p>
                      <a:r>
                        <a:rPr lang="en-GB" sz="1200" dirty="0"/>
                        <a:t>66.7</a:t>
                      </a:r>
                    </a:p>
                  </a:txBody>
                  <a:tcPr>
                    <a:lnL w="12700" cmpd="sng">
                      <a:noFill/>
                    </a:lnL>
                    <a:lnT w="12700" cap="flat" cmpd="sng" algn="ctr">
                      <a:solidFill>
                        <a:schemeClr val="tx1"/>
                      </a:solidFill>
                      <a:prstDash val="solid"/>
                      <a:round/>
                      <a:headEnd type="none" w="med" len="med"/>
                      <a:tailEnd type="none" w="med" len="med"/>
                    </a:lnT>
                    <a:solidFill>
                      <a:srgbClr val="50C362">
                        <a:alpha val="20000"/>
                      </a:srgbClr>
                    </a:solidFill>
                  </a:tcPr>
                </a:tc>
                <a:tc>
                  <a:txBody>
                    <a:bodyPr/>
                    <a:lstStyle/>
                    <a:p>
                      <a:r>
                        <a:rPr lang="en-GB" sz="1200" dirty="0"/>
                        <a:t>135.5</a:t>
                      </a:r>
                    </a:p>
                  </a:txBody>
                  <a:tcPr>
                    <a:lnT w="12700" cap="flat" cmpd="sng" algn="ctr">
                      <a:solidFill>
                        <a:schemeClr val="tx1"/>
                      </a:solidFill>
                      <a:prstDash val="solid"/>
                      <a:round/>
                      <a:headEnd type="none" w="med" len="med"/>
                      <a:tailEnd type="none" w="med" len="med"/>
                    </a:lnT>
                    <a:solidFill>
                      <a:srgbClr val="50C362">
                        <a:alpha val="20000"/>
                      </a:srgbClr>
                    </a:solidFill>
                  </a:tcPr>
                </a:tc>
                <a:tc>
                  <a:txBody>
                    <a:bodyPr/>
                    <a:lstStyle/>
                    <a:p>
                      <a:r>
                        <a:rPr lang="en-GB" sz="1200" dirty="0"/>
                        <a:t>78.3</a:t>
                      </a:r>
                    </a:p>
                  </a:txBody>
                  <a:tcPr>
                    <a:lnT w="12700" cap="flat" cmpd="sng" algn="ctr">
                      <a:solidFill>
                        <a:schemeClr val="tx1"/>
                      </a:solidFill>
                      <a:prstDash val="solid"/>
                      <a:round/>
                      <a:headEnd type="none" w="med" len="med"/>
                      <a:tailEnd type="none" w="med" len="med"/>
                    </a:lnT>
                    <a:solidFill>
                      <a:srgbClr val="50C362">
                        <a:alpha val="20000"/>
                      </a:srgbClr>
                    </a:solidFill>
                  </a:tcPr>
                </a:tc>
                <a:tc>
                  <a:txBody>
                    <a:bodyPr/>
                    <a:lstStyle/>
                    <a:p>
                      <a:r>
                        <a:rPr lang="en-GB" sz="1200" dirty="0"/>
                        <a:t>106.1</a:t>
                      </a:r>
                    </a:p>
                  </a:txBody>
                  <a:tcPr>
                    <a:lnT w="12700" cap="flat" cmpd="sng" algn="ctr">
                      <a:solidFill>
                        <a:schemeClr val="tx1"/>
                      </a:solidFill>
                      <a:prstDash val="solid"/>
                      <a:round/>
                      <a:headEnd type="none" w="med" len="med"/>
                      <a:tailEnd type="none" w="med" len="med"/>
                    </a:lnT>
                    <a:solidFill>
                      <a:srgbClr val="50C362">
                        <a:alpha val="20000"/>
                      </a:srgbClr>
                    </a:solidFill>
                  </a:tcPr>
                </a:tc>
                <a:tc>
                  <a:txBody>
                    <a:bodyPr/>
                    <a:lstStyle/>
                    <a:p>
                      <a:r>
                        <a:rPr lang="en-GB" sz="1200" dirty="0"/>
                        <a:t>194.5</a:t>
                      </a:r>
                    </a:p>
                  </a:txBody>
                  <a:tcPr>
                    <a:lnT w="12700" cap="flat" cmpd="sng" algn="ctr">
                      <a:solidFill>
                        <a:schemeClr val="tx1"/>
                      </a:solidFill>
                      <a:prstDash val="solid"/>
                      <a:round/>
                      <a:headEnd type="none" w="med" len="med"/>
                      <a:tailEnd type="none" w="med" len="med"/>
                    </a:lnT>
                    <a:solidFill>
                      <a:srgbClr val="E56D09">
                        <a:alpha val="20000"/>
                      </a:srgbClr>
                    </a:solidFill>
                  </a:tcPr>
                </a:tc>
                <a:tc>
                  <a:txBody>
                    <a:bodyPr/>
                    <a:lstStyle/>
                    <a:p>
                      <a:r>
                        <a:rPr lang="en-GB" sz="1200" dirty="0"/>
                        <a:t>160.8</a:t>
                      </a:r>
                    </a:p>
                  </a:txBody>
                  <a:tcPr>
                    <a:lnT w="12700" cap="flat" cmpd="sng" algn="ctr">
                      <a:solidFill>
                        <a:schemeClr val="tx1"/>
                      </a:solidFill>
                      <a:prstDash val="solid"/>
                      <a:round/>
                      <a:headEnd type="none" w="med" len="med"/>
                      <a:tailEnd type="none" w="med" len="med"/>
                    </a:lnT>
                    <a:solidFill>
                      <a:srgbClr val="E56D09">
                        <a:alpha val="20000"/>
                      </a:srgbClr>
                    </a:solidFill>
                  </a:tcPr>
                </a:tc>
                <a:tc>
                  <a:txBody>
                    <a:bodyPr/>
                    <a:lstStyle/>
                    <a:p>
                      <a:r>
                        <a:rPr lang="en-GB" sz="1200" dirty="0"/>
                        <a:t>157.5</a:t>
                      </a:r>
                    </a:p>
                  </a:txBody>
                  <a:tcPr>
                    <a:lnT w="12700" cap="flat" cmpd="sng" algn="ctr">
                      <a:solidFill>
                        <a:schemeClr val="tx1"/>
                      </a:solidFill>
                      <a:prstDash val="solid"/>
                      <a:round/>
                      <a:headEnd type="none" w="med" len="med"/>
                      <a:tailEnd type="none" w="med" len="med"/>
                    </a:lnT>
                    <a:solidFill>
                      <a:srgbClr val="E56D09">
                        <a:alpha val="20000"/>
                      </a:srgbClr>
                    </a:solidFill>
                  </a:tcPr>
                </a:tc>
                <a:tc>
                  <a:txBody>
                    <a:bodyPr/>
                    <a:lstStyle/>
                    <a:p>
                      <a:r>
                        <a:rPr lang="en-GB" sz="1200" dirty="0"/>
                        <a:t>200.3</a:t>
                      </a:r>
                    </a:p>
                  </a:txBody>
                  <a:tcPr>
                    <a:lnT w="12700" cap="flat" cmpd="sng" algn="ctr">
                      <a:solidFill>
                        <a:schemeClr val="tx1"/>
                      </a:solidFill>
                      <a:prstDash val="solid"/>
                      <a:round/>
                      <a:headEnd type="none" w="med" len="med"/>
                      <a:tailEnd type="none" w="med" len="med"/>
                    </a:lnT>
                    <a:solidFill>
                      <a:srgbClr val="E56D09">
                        <a:alpha val="20000"/>
                      </a:srgbClr>
                    </a:solidFill>
                  </a:tcPr>
                </a:tc>
                <a:tc>
                  <a:txBody>
                    <a:bodyPr/>
                    <a:lstStyle/>
                    <a:p>
                      <a:r>
                        <a:rPr lang="en-GB" sz="1200" dirty="0"/>
                        <a:t>44.4</a:t>
                      </a:r>
                    </a:p>
                  </a:txBody>
                  <a:tcPr>
                    <a:lnT w="12700" cap="flat" cmpd="sng" algn="ctr">
                      <a:solidFill>
                        <a:schemeClr val="tx1"/>
                      </a:solidFill>
                      <a:prstDash val="solid"/>
                      <a:round/>
                      <a:headEnd type="none" w="med" len="med"/>
                      <a:tailEnd type="none" w="med" len="med"/>
                    </a:lnT>
                    <a:solidFill>
                      <a:srgbClr val="B93296">
                        <a:alpha val="20000"/>
                      </a:srgbClr>
                    </a:solidFill>
                  </a:tcPr>
                </a:tc>
                <a:tc>
                  <a:txBody>
                    <a:bodyPr/>
                    <a:lstStyle/>
                    <a:p>
                      <a:r>
                        <a:rPr lang="en-GB" sz="1200" dirty="0"/>
                        <a:t>125.5</a:t>
                      </a:r>
                    </a:p>
                  </a:txBody>
                  <a:tcPr>
                    <a:lnT w="12700" cap="flat" cmpd="sng" algn="ctr">
                      <a:solidFill>
                        <a:schemeClr val="tx1"/>
                      </a:solidFill>
                      <a:prstDash val="solid"/>
                      <a:round/>
                      <a:headEnd type="none" w="med" len="med"/>
                      <a:tailEnd type="none" w="med" len="med"/>
                    </a:lnT>
                    <a:solidFill>
                      <a:srgbClr val="B93296">
                        <a:alpha val="20000"/>
                      </a:srgbClr>
                    </a:solidFill>
                  </a:tcPr>
                </a:tc>
                <a:tc>
                  <a:txBody>
                    <a:bodyPr/>
                    <a:lstStyle/>
                    <a:p>
                      <a:r>
                        <a:rPr lang="en-GB" sz="1200" dirty="0"/>
                        <a:t>132.8</a:t>
                      </a:r>
                    </a:p>
                  </a:txBody>
                  <a:tcPr>
                    <a:lnT w="12700" cap="flat" cmpd="sng" algn="ctr">
                      <a:solidFill>
                        <a:schemeClr val="tx1"/>
                      </a:solidFill>
                      <a:prstDash val="solid"/>
                      <a:round/>
                      <a:headEnd type="none" w="med" len="med"/>
                      <a:tailEnd type="none" w="med" len="med"/>
                    </a:lnT>
                    <a:solidFill>
                      <a:srgbClr val="B93296">
                        <a:alpha val="20000"/>
                      </a:srgbClr>
                    </a:solidFill>
                  </a:tcPr>
                </a:tc>
                <a:tc>
                  <a:txBody>
                    <a:bodyPr/>
                    <a:lstStyle/>
                    <a:p>
                      <a:r>
                        <a:rPr lang="en-GB" sz="1200" dirty="0"/>
                        <a:t>98.2</a:t>
                      </a:r>
                    </a:p>
                  </a:txBody>
                  <a:tcPr>
                    <a:lnT w="12700" cap="flat" cmpd="sng" algn="ctr">
                      <a:solidFill>
                        <a:schemeClr val="tx1"/>
                      </a:solidFill>
                      <a:prstDash val="solid"/>
                      <a:round/>
                      <a:headEnd type="none" w="med" len="med"/>
                      <a:tailEnd type="none" w="med" len="med"/>
                    </a:lnT>
                    <a:solidFill>
                      <a:srgbClr val="B93296">
                        <a:alpha val="2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4352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3828" y="500063"/>
            <a:ext cx="9066213" cy="442912"/>
          </a:xfrm>
        </p:spPr>
        <p:txBody>
          <a:bodyPr/>
          <a:lstStyle/>
          <a:p>
            <a:r>
              <a:rPr lang="en-GB" dirty="0"/>
              <a:t>Our firsts</a:t>
            </a:r>
          </a:p>
        </p:txBody>
      </p:sp>
      <p:sp>
        <p:nvSpPr>
          <p:cNvPr id="10" name="Rectangle 9"/>
          <p:cNvSpPr/>
          <p:nvPr/>
        </p:nvSpPr>
        <p:spPr>
          <a:xfrm>
            <a:off x="6139582" y="3611537"/>
            <a:ext cx="5602923" cy="2151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Oval 10"/>
          <p:cNvSpPr/>
          <p:nvPr/>
        </p:nvSpPr>
        <p:spPr>
          <a:xfrm>
            <a:off x="6428353" y="3953774"/>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7574816" y="3981482"/>
            <a:ext cx="3728473" cy="16065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In 1992 became the world’s first ANSP to develop and adopt formal safety procedures</a:t>
            </a:r>
          </a:p>
        </p:txBody>
      </p:sp>
      <p:sp>
        <p:nvSpPr>
          <p:cNvPr id="21" name="Rectangle 20"/>
          <p:cNvSpPr/>
          <p:nvPr/>
        </p:nvSpPr>
        <p:spPr>
          <a:xfrm>
            <a:off x="433465" y="2678088"/>
            <a:ext cx="5555671" cy="14748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Oval 21"/>
          <p:cNvSpPr/>
          <p:nvPr/>
        </p:nvSpPr>
        <p:spPr>
          <a:xfrm>
            <a:off x="712572" y="3020324"/>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1859396" y="2899392"/>
            <a:ext cx="4130103" cy="103220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Commenced operational trials with space-based ADS-B in Oceanic operations</a:t>
            </a:r>
          </a:p>
        </p:txBody>
      </p:sp>
      <p:sp>
        <p:nvSpPr>
          <p:cNvPr id="24" name="Rectangle 23"/>
          <p:cNvSpPr/>
          <p:nvPr/>
        </p:nvSpPr>
        <p:spPr>
          <a:xfrm>
            <a:off x="6139582" y="1099869"/>
            <a:ext cx="5602923" cy="2370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7" name="Rectangle 26"/>
          <p:cNvSpPr/>
          <p:nvPr/>
        </p:nvSpPr>
        <p:spPr>
          <a:xfrm>
            <a:off x="433465" y="1099869"/>
            <a:ext cx="5555671" cy="14748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8" name="Oval 27"/>
          <p:cNvSpPr/>
          <p:nvPr/>
        </p:nvSpPr>
        <p:spPr>
          <a:xfrm>
            <a:off x="712572" y="146981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1859034" y="1347519"/>
            <a:ext cx="3728473" cy="12636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Establishing the UK’s first digital remote tower for London City Airport</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36" y="1479053"/>
            <a:ext cx="850900" cy="850900"/>
          </a:xfrm>
          <a:prstGeom prst="rect">
            <a:avLst/>
          </a:prstGeom>
        </p:spPr>
      </p:pic>
      <p:sp>
        <p:nvSpPr>
          <p:cNvPr id="32"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16</a:t>
            </a:fld>
            <a:endParaRPr lang="en-GB" sz="1200" dirty="0">
              <a:solidFill>
                <a:schemeClr val="bg1"/>
              </a:solidFill>
              <a:latin typeface="Roboto Light" charset="0"/>
              <a:ea typeface="Roboto Light" charset="0"/>
              <a:cs typeface="Roboto Light" charset="0"/>
            </a:endParaRPr>
          </a:p>
        </p:txBody>
      </p:sp>
      <p:cxnSp>
        <p:nvCxnSpPr>
          <p:cNvPr id="33" name="Straight Connector 32"/>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54" y="3080610"/>
            <a:ext cx="730328" cy="7303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145" y="3953774"/>
            <a:ext cx="850900" cy="850900"/>
          </a:xfrm>
          <a:prstGeom prst="rect">
            <a:avLst/>
          </a:prstGeom>
        </p:spPr>
      </p:pic>
      <p:sp>
        <p:nvSpPr>
          <p:cNvPr id="40" name="Rectangle 39"/>
          <p:cNvSpPr/>
          <p:nvPr/>
        </p:nvSpPr>
        <p:spPr>
          <a:xfrm>
            <a:off x="433828" y="4287915"/>
            <a:ext cx="5555671" cy="1474812"/>
          </a:xfrm>
          <a:prstGeom prst="rect">
            <a:avLst/>
          </a:prstGeom>
          <a:solidFill>
            <a:srgbClr val="45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2" name="Oval 41"/>
          <p:cNvSpPr/>
          <p:nvPr/>
        </p:nvSpPr>
        <p:spPr>
          <a:xfrm>
            <a:off x="6357363" y="147829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21005" y="1635412"/>
            <a:ext cx="527286" cy="538181"/>
          </a:xfrm>
          <a:prstGeom prst="rect">
            <a:avLst/>
          </a:prstGeom>
        </p:spPr>
      </p:pic>
      <p:sp>
        <p:nvSpPr>
          <p:cNvPr id="43" name="Content Placeholder 2"/>
          <p:cNvSpPr txBox="1">
            <a:spLocks/>
          </p:cNvSpPr>
          <p:nvPr/>
        </p:nvSpPr>
        <p:spPr>
          <a:xfrm>
            <a:off x="7555764" y="1295306"/>
            <a:ext cx="3728473" cy="120671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World’s first ANSP to publicly release a flight tracking app which uses radar data to display aircraft positions</a:t>
            </a:r>
          </a:p>
        </p:txBody>
      </p:sp>
      <p:sp>
        <p:nvSpPr>
          <p:cNvPr id="26" name="Content Placeholder 2"/>
          <p:cNvSpPr txBox="1">
            <a:spLocks/>
          </p:cNvSpPr>
          <p:nvPr/>
        </p:nvSpPr>
        <p:spPr>
          <a:xfrm>
            <a:off x="1738136" y="4513523"/>
            <a:ext cx="3970268" cy="102359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Created the world’s first virtual control facility with full SRG certification at Heathrow</a:t>
            </a:r>
          </a:p>
        </p:txBody>
      </p:sp>
      <p:sp>
        <p:nvSpPr>
          <p:cNvPr id="44" name="Oval 43"/>
          <p:cNvSpPr/>
          <p:nvPr/>
        </p:nvSpPr>
        <p:spPr>
          <a:xfrm>
            <a:off x="712572" y="4584773"/>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64" y="4599871"/>
            <a:ext cx="850900" cy="850900"/>
          </a:xfrm>
          <a:prstGeom prst="rect">
            <a:avLst/>
          </a:prstGeom>
        </p:spPr>
      </p:pic>
    </p:spTree>
    <p:extLst>
      <p:ext uri="{BB962C8B-B14F-4D97-AF65-F5344CB8AC3E}">
        <p14:creationId xmlns:p14="http://schemas.microsoft.com/office/powerpoint/2010/main" val="69927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39582" y="3611538"/>
            <a:ext cx="5602923" cy="2370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p:cNvSpPr/>
          <p:nvPr/>
        </p:nvSpPr>
        <p:spPr>
          <a:xfrm>
            <a:off x="433465" y="3611538"/>
            <a:ext cx="5555671" cy="23701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Rectangle 8"/>
          <p:cNvSpPr/>
          <p:nvPr/>
        </p:nvSpPr>
        <p:spPr>
          <a:xfrm>
            <a:off x="6139582" y="1099869"/>
            <a:ext cx="5602923" cy="2370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p:nvSpPr>
        <p:spPr>
          <a:xfrm>
            <a:off x="433465" y="1099869"/>
            <a:ext cx="5555671" cy="23701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txBox="1">
            <a:spLocks/>
          </p:cNvSpPr>
          <p:nvPr/>
        </p:nvSpPr>
        <p:spPr>
          <a:xfrm>
            <a:off x="433828" y="500063"/>
            <a:ext cx="9066213" cy="44291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Highlights of 18/19</a:t>
            </a:r>
          </a:p>
        </p:txBody>
      </p:sp>
      <p:sp>
        <p:nvSpPr>
          <p:cNvPr id="3" name="Content Placeholder 2"/>
          <p:cNvSpPr txBox="1">
            <a:spLocks/>
          </p:cNvSpPr>
          <p:nvPr/>
        </p:nvSpPr>
        <p:spPr>
          <a:xfrm>
            <a:off x="7630072" y="1195119"/>
            <a:ext cx="4112433" cy="16065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Deployed electronic flight strips </a:t>
            </a:r>
          </a:p>
          <a:p>
            <a:pPr>
              <a:lnSpc>
                <a:spcPts val="2700"/>
              </a:lnSpc>
            </a:pPr>
            <a:r>
              <a:rPr lang="en-GB" sz="2000" dirty="0">
                <a:solidFill>
                  <a:schemeClr val="bg1"/>
                </a:solidFill>
              </a:rPr>
              <a:t>into the Terminal Control (TC) operation in a phased transition which completed in June 2018</a:t>
            </a:r>
          </a:p>
        </p:txBody>
      </p:sp>
      <p:sp>
        <p:nvSpPr>
          <p:cNvPr id="4" name="Content Placeholder 2"/>
          <p:cNvSpPr txBox="1">
            <a:spLocks/>
          </p:cNvSpPr>
          <p:nvPr/>
        </p:nvSpPr>
        <p:spPr>
          <a:xfrm>
            <a:off x="1801883" y="3723697"/>
            <a:ext cx="4187252" cy="16065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Strengthened contracts </a:t>
            </a:r>
          </a:p>
          <a:p>
            <a:pPr>
              <a:lnSpc>
                <a:spcPts val="2700"/>
              </a:lnSpc>
            </a:pPr>
            <a:r>
              <a:rPr lang="en-GB" sz="2000" dirty="0">
                <a:solidFill>
                  <a:schemeClr val="bg1"/>
                </a:solidFill>
              </a:rPr>
              <a:t>including winning a 10 year contract at Cardiff and St </a:t>
            </a:r>
            <a:r>
              <a:rPr lang="en-GB" sz="2000" dirty="0" err="1">
                <a:solidFill>
                  <a:schemeClr val="bg1"/>
                </a:solidFill>
              </a:rPr>
              <a:t>Athan’s</a:t>
            </a:r>
            <a:r>
              <a:rPr lang="en-GB" sz="2000" dirty="0">
                <a:solidFill>
                  <a:schemeClr val="bg1"/>
                </a:solidFill>
              </a:rPr>
              <a:t> airports</a:t>
            </a:r>
          </a:p>
        </p:txBody>
      </p:sp>
      <p:sp>
        <p:nvSpPr>
          <p:cNvPr id="5" name="Content Placeholder 2"/>
          <p:cNvSpPr txBox="1">
            <a:spLocks/>
          </p:cNvSpPr>
          <p:nvPr/>
        </p:nvSpPr>
        <p:spPr>
          <a:xfrm>
            <a:off x="1801884" y="1195119"/>
            <a:ext cx="4187251" cy="16065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Responded to RP3 </a:t>
            </a:r>
            <a:r>
              <a:rPr lang="en-GB" sz="2000" dirty="0">
                <a:solidFill>
                  <a:schemeClr val="bg1"/>
                </a:solidFill>
              </a:rPr>
              <a:t>(2020-2024) </a:t>
            </a:r>
            <a:r>
              <a:rPr lang="en-GB" sz="2400" dirty="0">
                <a:solidFill>
                  <a:schemeClr val="bg1"/>
                </a:solidFill>
              </a:rPr>
              <a:t>National Performance Plan proposals</a:t>
            </a:r>
          </a:p>
          <a:p>
            <a:pPr>
              <a:lnSpc>
                <a:spcPts val="2700"/>
              </a:lnSpc>
            </a:pPr>
            <a:r>
              <a:rPr lang="en-GB" sz="2000" dirty="0">
                <a:solidFill>
                  <a:schemeClr val="bg1"/>
                </a:solidFill>
              </a:rPr>
              <a:t>and continue to deploy new ATC equipment and software to modernise airspace</a:t>
            </a:r>
          </a:p>
        </p:txBody>
      </p:sp>
      <p:sp>
        <p:nvSpPr>
          <p:cNvPr id="6" name="Content Placeholder 2"/>
          <p:cNvSpPr txBox="1">
            <a:spLocks/>
          </p:cNvSpPr>
          <p:nvPr/>
        </p:nvSpPr>
        <p:spPr>
          <a:xfrm>
            <a:off x="7443433" y="3706788"/>
            <a:ext cx="4299072" cy="160651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Acquired a strategic minority interest in </a:t>
            </a:r>
            <a:r>
              <a:rPr lang="en-GB" sz="2400" dirty="0" err="1">
                <a:solidFill>
                  <a:schemeClr val="bg1"/>
                </a:solidFill>
              </a:rPr>
              <a:t>Aireon</a:t>
            </a:r>
            <a:r>
              <a:rPr lang="en-GB" sz="2400" dirty="0">
                <a:solidFill>
                  <a:schemeClr val="bg1"/>
                </a:solidFill>
              </a:rPr>
              <a:t> </a:t>
            </a:r>
          </a:p>
          <a:p>
            <a:pPr>
              <a:lnSpc>
                <a:spcPts val="2700"/>
              </a:lnSpc>
            </a:pPr>
            <a:r>
              <a:rPr lang="en-GB" sz="2000" dirty="0">
                <a:solidFill>
                  <a:schemeClr val="bg1"/>
                </a:solidFill>
              </a:rPr>
              <a:t>a satellite-based air traffic surveillance system with global coverage capable of tracking and monitoring aircraft in real-time</a:t>
            </a:r>
          </a:p>
        </p:txBody>
      </p:sp>
      <p:sp>
        <p:nvSpPr>
          <p:cNvPr id="12" name="Oval 11"/>
          <p:cNvSpPr/>
          <p:nvPr/>
        </p:nvSpPr>
        <p:spPr>
          <a:xfrm>
            <a:off x="712572" y="1660317"/>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572" y="3953774"/>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54" y="4014060"/>
            <a:ext cx="730328" cy="730328"/>
          </a:xfrm>
          <a:prstGeom prst="rect">
            <a:avLst/>
          </a:prstGeom>
        </p:spPr>
      </p:pic>
      <p:cxnSp>
        <p:nvCxnSpPr>
          <p:cNvPr id="15" name="Straight Connector 14"/>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428353" y="1669553"/>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145" y="1676345"/>
            <a:ext cx="850900" cy="850900"/>
          </a:xfrm>
          <a:prstGeom prst="rect">
            <a:avLst/>
          </a:prstGeom>
        </p:spPr>
      </p:pic>
      <p:sp>
        <p:nvSpPr>
          <p:cNvPr id="21" name="Oval 20"/>
          <p:cNvSpPr/>
          <p:nvPr/>
        </p:nvSpPr>
        <p:spPr>
          <a:xfrm>
            <a:off x="6428353" y="3953774"/>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803433\AppData\Local\Microsoft\Windows\Temporary Internet Files\Content.IE5\DHCEXMC1\Efficiency - Twilight Blue - 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702" y="4043442"/>
            <a:ext cx="637786" cy="633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ATL756V\User1$\803433\Downloads\Book Twilight Blue_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7" y="1775332"/>
            <a:ext cx="627661" cy="62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94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Oval 105"/>
          <p:cNvSpPr/>
          <p:nvPr/>
        </p:nvSpPr>
        <p:spPr>
          <a:xfrm>
            <a:off x="593236" y="2251117"/>
            <a:ext cx="2628000" cy="262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a:t>Our people</a:t>
            </a:r>
          </a:p>
        </p:txBody>
      </p:sp>
      <p:sp>
        <p:nvSpPr>
          <p:cNvPr id="5" name="Slide Number Placeholder 4"/>
          <p:cNvSpPr>
            <a:spLocks noGrp="1"/>
          </p:cNvSpPr>
          <p:nvPr>
            <p:ph type="sldNum" sz="quarter" idx="12"/>
          </p:nvPr>
        </p:nvSpPr>
        <p:spPr/>
        <p:txBody>
          <a:bodyPr/>
          <a:lstStyle/>
          <a:p>
            <a:fld id="{25B7283F-C0A8-1B4F-875E-A7C13B1B9406}" type="slidenum">
              <a:rPr lang="en-GB" smtClean="0"/>
              <a:t>18</a:t>
            </a:fld>
            <a:endParaRPr lang="en-GB" dirty="0"/>
          </a:p>
        </p:txBody>
      </p:sp>
      <p:sp>
        <p:nvSpPr>
          <p:cNvPr id="101" name="Rectangle 100"/>
          <p:cNvSpPr/>
          <p:nvPr/>
        </p:nvSpPr>
        <p:spPr>
          <a:xfrm>
            <a:off x="3982271" y="693927"/>
            <a:ext cx="1647938" cy="5115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4" name="Oval 103"/>
          <p:cNvSpPr/>
          <p:nvPr/>
        </p:nvSpPr>
        <p:spPr>
          <a:xfrm>
            <a:off x="1466994" y="244375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ontent Placeholder 2"/>
          <p:cNvSpPr txBox="1">
            <a:spLocks/>
          </p:cNvSpPr>
          <p:nvPr/>
        </p:nvSpPr>
        <p:spPr>
          <a:xfrm>
            <a:off x="753712" y="3724367"/>
            <a:ext cx="2296634" cy="3765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4200" dirty="0">
                <a:solidFill>
                  <a:schemeClr val="bg1"/>
                </a:solidFill>
              </a:rPr>
              <a:t>c.4,464</a:t>
            </a:r>
            <a:endParaRPr lang="en-GB" sz="4200" spc="-50" dirty="0">
              <a:solidFill>
                <a:schemeClr val="bg1"/>
              </a:solidFill>
            </a:endParaRPr>
          </a:p>
        </p:txBody>
      </p:sp>
      <p:sp>
        <p:nvSpPr>
          <p:cNvPr id="109" name="TextBox 108"/>
          <p:cNvSpPr txBox="1"/>
          <p:nvPr/>
        </p:nvSpPr>
        <p:spPr>
          <a:xfrm>
            <a:off x="584633" y="4107622"/>
            <a:ext cx="2628000" cy="436017"/>
          </a:xfrm>
          <a:prstGeom prst="rect">
            <a:avLst/>
          </a:prstGeom>
          <a:noFill/>
        </p:spPr>
        <p:txBody>
          <a:bodyPr wrap="square" lIns="0" tIns="0" rIns="0" bIns="0" rtlCol="0">
            <a:spAutoFit/>
          </a:bodyPr>
          <a:lstStyle/>
          <a:p>
            <a:pPr algn="ctr">
              <a:lnSpc>
                <a:spcPts val="1700"/>
              </a:lnSpc>
              <a:spcAft>
                <a:spcPts val="200"/>
              </a:spcAft>
            </a:pPr>
            <a:r>
              <a:rPr lang="en-GB" sz="1400" dirty="0">
                <a:solidFill>
                  <a:schemeClr val="bg1"/>
                </a:solidFill>
                <a:latin typeface="Roboto Light" charset="0"/>
                <a:ea typeface="Roboto Light" charset="0"/>
                <a:cs typeface="Roboto Light" charset="0"/>
              </a:rPr>
              <a:t>Current NATS</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employees</a:t>
            </a:r>
          </a:p>
        </p:txBody>
      </p:sp>
      <p:sp>
        <p:nvSpPr>
          <p:cNvPr id="111" name="Rectangle 110"/>
          <p:cNvSpPr/>
          <p:nvPr/>
        </p:nvSpPr>
        <p:spPr>
          <a:xfrm>
            <a:off x="7302743" y="1752600"/>
            <a:ext cx="1647938" cy="4057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3" name="Rectangle 112"/>
          <p:cNvSpPr/>
          <p:nvPr/>
        </p:nvSpPr>
        <p:spPr>
          <a:xfrm>
            <a:off x="8946816" y="2251117"/>
            <a:ext cx="1647938" cy="3558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4" name="Rectangle 113"/>
          <p:cNvSpPr/>
          <p:nvPr/>
        </p:nvSpPr>
        <p:spPr>
          <a:xfrm>
            <a:off x="5645393" y="1504950"/>
            <a:ext cx="1647938" cy="4304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8" name="Oval 117"/>
          <p:cNvSpPr/>
          <p:nvPr/>
        </p:nvSpPr>
        <p:spPr>
          <a:xfrm>
            <a:off x="7692949" y="244375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49" y="2425231"/>
            <a:ext cx="857692" cy="857692"/>
          </a:xfrm>
          <a:prstGeom prst="rect">
            <a:avLst/>
          </a:prstGeom>
        </p:spPr>
      </p:pic>
      <p:sp>
        <p:nvSpPr>
          <p:cNvPr id="120" name="Oval 119"/>
          <p:cNvSpPr/>
          <p:nvPr/>
        </p:nvSpPr>
        <p:spPr>
          <a:xfrm>
            <a:off x="6017126" y="244375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126" y="2425231"/>
            <a:ext cx="857692" cy="857692"/>
          </a:xfrm>
          <a:prstGeom prst="rect">
            <a:avLst/>
          </a:prstGeom>
        </p:spPr>
      </p:pic>
      <p:sp>
        <p:nvSpPr>
          <p:cNvPr id="122" name="Oval 121"/>
          <p:cNvSpPr/>
          <p:nvPr/>
        </p:nvSpPr>
        <p:spPr>
          <a:xfrm>
            <a:off x="4363240" y="244375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9327786" y="2443750"/>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890" y="2443750"/>
            <a:ext cx="850900" cy="850900"/>
          </a:xfrm>
          <a:prstGeom prst="rect">
            <a:avLst/>
          </a:prstGeom>
        </p:spPr>
      </p:pic>
      <p:sp>
        <p:nvSpPr>
          <p:cNvPr id="125" name="Content Placeholder 2"/>
          <p:cNvSpPr txBox="1">
            <a:spLocks/>
          </p:cNvSpPr>
          <p:nvPr/>
        </p:nvSpPr>
        <p:spPr>
          <a:xfrm>
            <a:off x="3978257" y="3724367"/>
            <a:ext cx="1648086" cy="3765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4200" dirty="0">
                <a:solidFill>
                  <a:schemeClr val="bg1"/>
                </a:solidFill>
              </a:rPr>
              <a:t>1782</a:t>
            </a:r>
            <a:endParaRPr lang="en-GB" sz="4200" spc="-50" dirty="0">
              <a:solidFill>
                <a:schemeClr val="bg1"/>
              </a:solidFill>
            </a:endParaRPr>
          </a:p>
        </p:txBody>
      </p:sp>
      <p:sp>
        <p:nvSpPr>
          <p:cNvPr id="126" name="TextBox 125"/>
          <p:cNvSpPr txBox="1"/>
          <p:nvPr/>
        </p:nvSpPr>
        <p:spPr>
          <a:xfrm>
            <a:off x="4184976" y="4107622"/>
            <a:ext cx="1238662" cy="426399"/>
          </a:xfrm>
          <a:prstGeom prst="rect">
            <a:avLst/>
          </a:prstGeom>
          <a:noFill/>
        </p:spPr>
        <p:txBody>
          <a:bodyPr wrap="square" lIns="0" tIns="0" rIns="0" bIns="0" rtlCol="0">
            <a:spAutoFit/>
          </a:bodyPr>
          <a:lstStyle/>
          <a:p>
            <a:pPr algn="ctr">
              <a:lnSpc>
                <a:spcPts val="1700"/>
              </a:lnSpc>
              <a:spcAft>
                <a:spcPts val="200"/>
              </a:spcAft>
            </a:pPr>
            <a:r>
              <a:rPr lang="en-GB" sz="1400" dirty="0">
                <a:solidFill>
                  <a:schemeClr val="bg1"/>
                </a:solidFill>
                <a:latin typeface="Roboto Light" charset="0"/>
                <a:ea typeface="Roboto Light" charset="0"/>
                <a:cs typeface="Roboto Light" charset="0"/>
              </a:rPr>
              <a:t>Air Traffic Controllers</a:t>
            </a:r>
          </a:p>
        </p:txBody>
      </p:sp>
      <p:sp>
        <p:nvSpPr>
          <p:cNvPr id="127" name="Content Placeholder 2"/>
          <p:cNvSpPr txBox="1">
            <a:spLocks/>
          </p:cNvSpPr>
          <p:nvPr/>
        </p:nvSpPr>
        <p:spPr>
          <a:xfrm>
            <a:off x="7298730" y="3724367"/>
            <a:ext cx="1648086" cy="3765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4200" dirty="0">
                <a:solidFill>
                  <a:schemeClr val="bg1"/>
                </a:solidFill>
              </a:rPr>
              <a:t>892</a:t>
            </a:r>
            <a:endParaRPr lang="en-GB" sz="4200" spc="-50" dirty="0">
              <a:solidFill>
                <a:schemeClr val="bg1"/>
              </a:solidFill>
            </a:endParaRPr>
          </a:p>
        </p:txBody>
      </p:sp>
      <p:sp>
        <p:nvSpPr>
          <p:cNvPr id="129" name="Content Placeholder 2"/>
          <p:cNvSpPr txBox="1">
            <a:spLocks/>
          </p:cNvSpPr>
          <p:nvPr/>
        </p:nvSpPr>
        <p:spPr>
          <a:xfrm>
            <a:off x="8942803" y="3724367"/>
            <a:ext cx="1648086" cy="3765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4200" dirty="0">
                <a:solidFill>
                  <a:schemeClr val="bg1"/>
                </a:solidFill>
              </a:rPr>
              <a:t>657</a:t>
            </a:r>
            <a:endParaRPr lang="en-GB" sz="4200" spc="-50" dirty="0">
              <a:solidFill>
                <a:schemeClr val="bg1"/>
              </a:solidFill>
            </a:endParaRPr>
          </a:p>
        </p:txBody>
      </p:sp>
      <p:sp>
        <p:nvSpPr>
          <p:cNvPr id="130" name="TextBox 129"/>
          <p:cNvSpPr txBox="1"/>
          <p:nvPr/>
        </p:nvSpPr>
        <p:spPr>
          <a:xfrm>
            <a:off x="9149522" y="4107622"/>
            <a:ext cx="1238662" cy="644407"/>
          </a:xfrm>
          <a:prstGeom prst="rect">
            <a:avLst/>
          </a:prstGeom>
          <a:noFill/>
        </p:spPr>
        <p:txBody>
          <a:bodyPr wrap="square" lIns="0" tIns="0" rIns="0" bIns="0" rtlCol="0">
            <a:spAutoFit/>
          </a:bodyPr>
          <a:lstStyle/>
          <a:p>
            <a:pPr algn="ctr">
              <a:lnSpc>
                <a:spcPts val="1700"/>
              </a:lnSpc>
              <a:spcAft>
                <a:spcPts val="200"/>
              </a:spcAft>
            </a:pPr>
            <a:r>
              <a:rPr lang="en-GB" sz="1400" dirty="0">
                <a:solidFill>
                  <a:schemeClr val="bg1"/>
                </a:solidFill>
                <a:latin typeface="Roboto Light" charset="0"/>
                <a:ea typeface="Roboto Light" charset="0"/>
                <a:cs typeface="Roboto Light" charset="0"/>
              </a:rPr>
              <a:t>Air Traffic Service Assistants</a:t>
            </a:r>
          </a:p>
        </p:txBody>
      </p:sp>
      <p:sp>
        <p:nvSpPr>
          <p:cNvPr id="131" name="Content Placeholder 2"/>
          <p:cNvSpPr txBox="1">
            <a:spLocks/>
          </p:cNvSpPr>
          <p:nvPr/>
        </p:nvSpPr>
        <p:spPr>
          <a:xfrm>
            <a:off x="5634002" y="3724367"/>
            <a:ext cx="1648086" cy="37657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4200" dirty="0">
                <a:solidFill>
                  <a:schemeClr val="bg1"/>
                </a:solidFill>
              </a:rPr>
              <a:t>1133</a:t>
            </a:r>
            <a:endParaRPr lang="en-GB" sz="4200" spc="-50" dirty="0">
              <a:solidFill>
                <a:schemeClr val="bg1"/>
              </a:solidFill>
            </a:endParaRPr>
          </a:p>
        </p:txBody>
      </p:sp>
      <p:sp>
        <p:nvSpPr>
          <p:cNvPr id="132" name="TextBox 131"/>
          <p:cNvSpPr txBox="1"/>
          <p:nvPr/>
        </p:nvSpPr>
        <p:spPr>
          <a:xfrm>
            <a:off x="7502464" y="4107622"/>
            <a:ext cx="1238662" cy="218008"/>
          </a:xfrm>
          <a:prstGeom prst="rect">
            <a:avLst/>
          </a:prstGeom>
          <a:noFill/>
        </p:spPr>
        <p:txBody>
          <a:bodyPr wrap="square" lIns="0" tIns="0" rIns="0" bIns="0" rtlCol="0">
            <a:spAutoFit/>
          </a:bodyPr>
          <a:lstStyle/>
          <a:p>
            <a:pPr algn="ctr">
              <a:lnSpc>
                <a:spcPts val="1700"/>
              </a:lnSpc>
              <a:spcAft>
                <a:spcPts val="200"/>
              </a:spcAft>
            </a:pPr>
            <a:r>
              <a:rPr lang="en-GB" sz="1400" dirty="0">
                <a:solidFill>
                  <a:schemeClr val="bg1"/>
                </a:solidFill>
                <a:latin typeface="Roboto Light" charset="0"/>
                <a:ea typeface="Roboto Light" charset="0"/>
                <a:cs typeface="Roboto Light" charset="0"/>
              </a:rPr>
              <a:t>Engineers</a:t>
            </a:r>
          </a:p>
        </p:txBody>
      </p:sp>
      <p:sp>
        <p:nvSpPr>
          <p:cNvPr id="134" name="TextBox 133"/>
          <p:cNvSpPr txBox="1"/>
          <p:nvPr/>
        </p:nvSpPr>
        <p:spPr>
          <a:xfrm>
            <a:off x="5826641" y="4099705"/>
            <a:ext cx="1238662" cy="208390"/>
          </a:xfrm>
          <a:prstGeom prst="rect">
            <a:avLst/>
          </a:prstGeom>
          <a:noFill/>
        </p:spPr>
        <p:txBody>
          <a:bodyPr wrap="square" lIns="0" tIns="0" rIns="0" bIns="0" rtlCol="0">
            <a:spAutoFit/>
          </a:bodyPr>
          <a:lstStyle/>
          <a:p>
            <a:pPr algn="ctr">
              <a:lnSpc>
                <a:spcPts val="1700"/>
              </a:lnSpc>
              <a:spcAft>
                <a:spcPts val="200"/>
              </a:spcAft>
            </a:pPr>
            <a:r>
              <a:rPr lang="en-GB" sz="1400" dirty="0">
                <a:solidFill>
                  <a:schemeClr val="bg1"/>
                </a:solidFill>
                <a:latin typeface="Roboto Light" charset="0"/>
                <a:ea typeface="Roboto Light" charset="0"/>
                <a:cs typeface="Roboto Light" charset="0"/>
              </a:rPr>
              <a:t>Others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6776" y="2418554"/>
            <a:ext cx="850900" cy="8509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993" y="2354726"/>
            <a:ext cx="923989" cy="923989"/>
          </a:xfrm>
          <a:prstGeom prst="rect">
            <a:avLst/>
          </a:prstGeom>
        </p:spPr>
      </p:pic>
    </p:spTree>
    <p:extLst>
      <p:ext uri="{BB962C8B-B14F-4D97-AF65-F5344CB8AC3E}">
        <p14:creationId xmlns:p14="http://schemas.microsoft.com/office/powerpoint/2010/main" val="95503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Awards from industry organisations</a:t>
            </a:r>
          </a:p>
        </p:txBody>
      </p:sp>
      <p:sp>
        <p:nvSpPr>
          <p:cNvPr id="5" name="Slide Number Placeholder 4"/>
          <p:cNvSpPr>
            <a:spLocks noGrp="1"/>
          </p:cNvSpPr>
          <p:nvPr>
            <p:ph type="sldNum" sz="quarter" idx="12"/>
          </p:nvPr>
        </p:nvSpPr>
        <p:spPr/>
        <p:txBody>
          <a:bodyPr/>
          <a:lstStyle/>
          <a:p>
            <a:fld id="{25B7283F-C0A8-1B4F-875E-A7C13B1B9406}" type="slidenum">
              <a:rPr lang="en-GB" smtClean="0"/>
              <a:t>19</a:t>
            </a:fld>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938" y="1886231"/>
            <a:ext cx="1391396" cy="13913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9555" y="1989767"/>
            <a:ext cx="2309532" cy="13555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649" y="4087888"/>
            <a:ext cx="1948016" cy="89379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470" y="1886231"/>
            <a:ext cx="1089915" cy="15033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649" y="1921751"/>
            <a:ext cx="1316153" cy="135738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9555" y="4087888"/>
            <a:ext cx="2204474" cy="89308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5316" y="3989688"/>
            <a:ext cx="3686088" cy="998316"/>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Content Carousel</a:t>
            </a:r>
          </a:p>
        </p:txBody>
      </p:sp>
      <p:sp>
        <p:nvSpPr>
          <p:cNvPr id="3" name="Content Placeholder 2"/>
          <p:cNvSpPr>
            <a:spLocks noGrp="1"/>
          </p:cNvSpPr>
          <p:nvPr>
            <p:ph idx="1"/>
          </p:nvPr>
        </p:nvSpPr>
        <p:spPr>
          <a:xfrm>
            <a:off x="433466" y="1450871"/>
            <a:ext cx="11317574" cy="4584169"/>
          </a:xfrm>
        </p:spPr>
        <p:txBody>
          <a:bodyPr numCol="2"/>
          <a:lstStyle/>
          <a:p>
            <a:r>
              <a:rPr lang="en-GB" sz="2800" b="1" dirty="0"/>
              <a:t>Who</a:t>
            </a:r>
          </a:p>
          <a:p>
            <a:r>
              <a:rPr lang="en-GB" sz="2800" dirty="0"/>
              <a:t>Our businesses</a:t>
            </a:r>
          </a:p>
          <a:p>
            <a:r>
              <a:rPr lang="en-GB" sz="2800" dirty="0"/>
              <a:t>What we do</a:t>
            </a:r>
          </a:p>
          <a:p>
            <a:r>
              <a:rPr lang="en-GB" sz="2800" dirty="0"/>
              <a:t>Our certifications</a:t>
            </a:r>
          </a:p>
          <a:p>
            <a:endParaRPr lang="en-GB" sz="2800" dirty="0"/>
          </a:p>
          <a:p>
            <a:r>
              <a:rPr lang="en-GB" sz="2800" b="1" dirty="0"/>
              <a:t>What</a:t>
            </a:r>
          </a:p>
          <a:p>
            <a:r>
              <a:rPr lang="en-GB" sz="2800" dirty="0"/>
              <a:t>UK upper airspace</a:t>
            </a:r>
          </a:p>
          <a:p>
            <a:r>
              <a:rPr lang="en-GB" sz="2800" dirty="0"/>
              <a:t>Airport services</a:t>
            </a:r>
          </a:p>
          <a:p>
            <a:r>
              <a:rPr lang="en-GB" sz="2800" dirty="0"/>
              <a:t>International business</a:t>
            </a:r>
          </a:p>
          <a:p>
            <a:pPr lvl="1"/>
            <a:endParaRPr lang="en-GB" sz="2800" dirty="0"/>
          </a:p>
          <a:p>
            <a:r>
              <a:rPr lang="en-GB" sz="2800" b="1" dirty="0"/>
              <a:t>Why</a:t>
            </a:r>
          </a:p>
          <a:p>
            <a:r>
              <a:rPr lang="en-GB" sz="2800" dirty="0"/>
              <a:t>Product and service offerings</a:t>
            </a:r>
          </a:p>
          <a:p>
            <a:endParaRPr lang="en-GB" sz="2800" dirty="0"/>
          </a:p>
          <a:p>
            <a:r>
              <a:rPr lang="en-GB" sz="2800" b="1" dirty="0"/>
              <a:t>Advancing aviation,</a:t>
            </a:r>
            <a:br>
              <a:rPr lang="en-GB" sz="2800" b="1" dirty="0"/>
            </a:br>
            <a:r>
              <a:rPr lang="en-GB" sz="2800" b="1" dirty="0"/>
              <a:t>keeping the skies safe</a:t>
            </a:r>
          </a:p>
          <a:p>
            <a:r>
              <a:rPr lang="en-GB" sz="2800" dirty="0"/>
              <a:t>Our operation</a:t>
            </a:r>
          </a:p>
          <a:p>
            <a:r>
              <a:rPr lang="en-GB" sz="2800" dirty="0"/>
              <a:t>Performance</a:t>
            </a:r>
          </a:p>
          <a:p>
            <a:r>
              <a:rPr lang="en-GB" sz="2800" dirty="0"/>
              <a:t>People</a:t>
            </a:r>
          </a:p>
          <a:p>
            <a:pPr lvl="1"/>
            <a:endParaRPr lang="en-GB" sz="2800" dirty="0"/>
          </a:p>
        </p:txBody>
      </p:sp>
      <p:sp>
        <p:nvSpPr>
          <p:cNvPr id="5" name="Slide Number Placeholder 4"/>
          <p:cNvSpPr>
            <a:spLocks noGrp="1"/>
          </p:cNvSpPr>
          <p:nvPr>
            <p:ph type="sldNum" sz="quarter" idx="12"/>
          </p:nvPr>
        </p:nvSpPr>
        <p:spPr/>
        <p:txBody>
          <a:bodyPr/>
          <a:lstStyle/>
          <a:p>
            <a:fld id="{25B7283F-C0A8-1B4F-875E-A7C13B1B9406}" type="slidenum">
              <a:rPr lang="en-GB" smtClean="0"/>
              <a:t>2</a:t>
            </a:fld>
            <a:endParaRPr lang="en-GB" dirty="0"/>
          </a:p>
        </p:txBody>
      </p:sp>
    </p:spTree>
    <p:extLst>
      <p:ext uri="{BB962C8B-B14F-4D97-AF65-F5344CB8AC3E}">
        <p14:creationId xmlns:p14="http://schemas.microsoft.com/office/powerpoint/2010/main" val="214692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234" y="1476668"/>
            <a:ext cx="1295400" cy="12954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670" y="1472789"/>
            <a:ext cx="1295400" cy="12954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188" y="3916834"/>
            <a:ext cx="1295400" cy="1295400"/>
          </a:xfrm>
          <a:prstGeom prst="rect">
            <a:avLst/>
          </a:prstGeom>
        </p:spPr>
      </p:pic>
      <p:pic>
        <p:nvPicPr>
          <p:cNvPr id="7171" name="Picture 71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822" y="3916834"/>
            <a:ext cx="1295400" cy="1295400"/>
          </a:xfrm>
          <a:prstGeom prst="rect">
            <a:avLst/>
          </a:prstGeom>
        </p:spPr>
      </p:pic>
      <p:pic>
        <p:nvPicPr>
          <p:cNvPr id="7172" name="Picture 71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3012" y="3916834"/>
            <a:ext cx="1295400" cy="1295400"/>
          </a:xfrm>
          <a:prstGeom prst="rect">
            <a:avLst/>
          </a:prstGeom>
        </p:spPr>
      </p:pic>
      <p:pic>
        <p:nvPicPr>
          <p:cNvPr id="7173" name="Picture 71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5822" y="1472522"/>
            <a:ext cx="1295400" cy="1295400"/>
          </a:xfrm>
          <a:prstGeom prst="rect">
            <a:avLst/>
          </a:prstGeom>
        </p:spPr>
      </p:pic>
      <p:pic>
        <p:nvPicPr>
          <p:cNvPr id="7174" name="Picture 71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7004" y="1472522"/>
            <a:ext cx="1295400" cy="1295400"/>
          </a:xfrm>
          <a:prstGeom prst="rect">
            <a:avLst/>
          </a:prstGeom>
        </p:spPr>
      </p:pic>
      <p:sp>
        <p:nvSpPr>
          <p:cNvPr id="2" name="Title 1"/>
          <p:cNvSpPr>
            <a:spLocks noGrp="1"/>
          </p:cNvSpPr>
          <p:nvPr>
            <p:ph type="title" idx="4294967295"/>
          </p:nvPr>
        </p:nvSpPr>
        <p:spPr>
          <a:xfrm>
            <a:off x="433828" y="500063"/>
            <a:ext cx="9066213" cy="442912"/>
          </a:xfrm>
        </p:spPr>
        <p:txBody>
          <a:bodyPr/>
          <a:lstStyle/>
          <a:p>
            <a:r>
              <a:rPr lang="en-GB" dirty="0"/>
              <a:t>Our executive</a:t>
            </a:r>
          </a:p>
        </p:txBody>
      </p:sp>
      <p:sp>
        <p:nvSpPr>
          <p:cNvPr id="32"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20</a:t>
            </a:fld>
            <a:endParaRPr lang="en-GB" sz="1200" dirty="0">
              <a:solidFill>
                <a:schemeClr val="bg1"/>
              </a:solidFill>
              <a:latin typeface="Roboto Light" charset="0"/>
              <a:ea typeface="Roboto Light" charset="0"/>
              <a:cs typeface="Roboto Light" charset="0"/>
            </a:endParaRPr>
          </a:p>
        </p:txBody>
      </p:sp>
      <p:cxnSp>
        <p:nvCxnSpPr>
          <p:cNvPr id="33" name="Straight Connector 32"/>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45749" y="2897665"/>
            <a:ext cx="1537597" cy="461665"/>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Martin Rolfe</a:t>
            </a:r>
          </a:p>
          <a:p>
            <a:pPr algn="ctr">
              <a:lnSpc>
                <a:spcPts val="1700"/>
              </a:lnSpc>
              <a:spcAft>
                <a:spcPts val="200"/>
              </a:spcAft>
            </a:pPr>
            <a:r>
              <a:rPr lang="en-GB" sz="1200" dirty="0">
                <a:solidFill>
                  <a:schemeClr val="bg1"/>
                </a:solidFill>
                <a:latin typeface="Roboto Light" charset="0"/>
                <a:ea typeface="Roboto Light" charset="0"/>
                <a:cs typeface="Roboto Light" charset="0"/>
              </a:rPr>
              <a:t>Chief Executive Officer</a:t>
            </a:r>
          </a:p>
        </p:txBody>
      </p:sp>
      <p:sp>
        <p:nvSpPr>
          <p:cNvPr id="36" name="TextBox 35"/>
          <p:cNvSpPr txBox="1"/>
          <p:nvPr/>
        </p:nvSpPr>
        <p:spPr>
          <a:xfrm>
            <a:off x="5368764" y="2897665"/>
            <a:ext cx="1778133" cy="705321"/>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Alistair </a:t>
            </a:r>
          </a:p>
          <a:p>
            <a:pPr algn="ctr">
              <a:lnSpc>
                <a:spcPts val="1700"/>
              </a:lnSpc>
              <a:spcAft>
                <a:spcPts val="200"/>
              </a:spcAft>
            </a:pPr>
            <a:r>
              <a:rPr lang="en-GB" sz="1700" dirty="0">
                <a:solidFill>
                  <a:schemeClr val="accent1"/>
                </a:solidFill>
                <a:latin typeface="Roboto" charset="0"/>
                <a:ea typeface="Roboto" charset="0"/>
                <a:cs typeface="Roboto" charset="0"/>
              </a:rPr>
              <a:t>Borthwick</a:t>
            </a:r>
          </a:p>
          <a:p>
            <a:pPr algn="ctr">
              <a:lnSpc>
                <a:spcPts val="1700"/>
              </a:lnSpc>
              <a:spcAft>
                <a:spcPts val="200"/>
              </a:spcAft>
            </a:pPr>
            <a:r>
              <a:rPr lang="en-GB" sz="1200" dirty="0">
                <a:solidFill>
                  <a:schemeClr val="bg1"/>
                </a:solidFill>
                <a:latin typeface="Roboto Light" charset="0"/>
                <a:ea typeface="Roboto Light" charset="0"/>
                <a:cs typeface="Roboto Light" charset="0"/>
              </a:rPr>
              <a:t>Finance Director</a:t>
            </a:r>
          </a:p>
        </p:txBody>
      </p:sp>
      <p:sp>
        <p:nvSpPr>
          <p:cNvPr id="37" name="TextBox 36"/>
          <p:cNvSpPr txBox="1"/>
          <p:nvPr/>
        </p:nvSpPr>
        <p:spPr>
          <a:xfrm>
            <a:off x="5511890" y="5333286"/>
            <a:ext cx="1537597" cy="461665"/>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Alastair Muir</a:t>
            </a:r>
          </a:p>
          <a:p>
            <a:pPr algn="ctr">
              <a:lnSpc>
                <a:spcPts val="1700"/>
              </a:lnSpc>
              <a:spcAft>
                <a:spcPts val="200"/>
              </a:spcAft>
            </a:pPr>
            <a:r>
              <a:rPr lang="en-GB" sz="1200" dirty="0">
                <a:solidFill>
                  <a:schemeClr val="bg1"/>
                </a:solidFill>
                <a:latin typeface="Roboto Light" charset="0"/>
                <a:ea typeface="Roboto Light" charset="0"/>
                <a:cs typeface="Roboto Light" charset="0"/>
              </a:rPr>
              <a:t>Safety Director</a:t>
            </a:r>
          </a:p>
        </p:txBody>
      </p:sp>
      <p:sp>
        <p:nvSpPr>
          <p:cNvPr id="38" name="TextBox 37"/>
          <p:cNvSpPr txBox="1"/>
          <p:nvPr/>
        </p:nvSpPr>
        <p:spPr>
          <a:xfrm>
            <a:off x="3711606" y="5341710"/>
            <a:ext cx="1537597" cy="461665"/>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Juliet Kennedy</a:t>
            </a:r>
          </a:p>
          <a:p>
            <a:pPr algn="ctr">
              <a:lnSpc>
                <a:spcPts val="1700"/>
              </a:lnSpc>
              <a:spcAft>
                <a:spcPts val="200"/>
              </a:spcAft>
            </a:pPr>
            <a:r>
              <a:rPr lang="en-GB" sz="1200" dirty="0">
                <a:solidFill>
                  <a:schemeClr val="bg1"/>
                </a:solidFill>
                <a:latin typeface="Roboto Light" charset="0"/>
                <a:ea typeface="Roboto Light" charset="0"/>
                <a:cs typeface="Roboto Light" charset="0"/>
              </a:rPr>
              <a:t>Operations Director</a:t>
            </a:r>
          </a:p>
        </p:txBody>
      </p:sp>
      <p:sp>
        <p:nvSpPr>
          <p:cNvPr id="39" name="TextBox 38"/>
          <p:cNvSpPr txBox="1"/>
          <p:nvPr/>
        </p:nvSpPr>
        <p:spPr>
          <a:xfrm>
            <a:off x="3710965" y="2889241"/>
            <a:ext cx="1537597" cy="705321"/>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Guy </a:t>
            </a:r>
          </a:p>
          <a:p>
            <a:pPr algn="ctr">
              <a:lnSpc>
                <a:spcPts val="1700"/>
              </a:lnSpc>
              <a:spcAft>
                <a:spcPts val="200"/>
              </a:spcAft>
            </a:pPr>
            <a:r>
              <a:rPr lang="en-GB" sz="1700" dirty="0">
                <a:solidFill>
                  <a:schemeClr val="accent1"/>
                </a:solidFill>
                <a:latin typeface="Roboto" charset="0"/>
                <a:ea typeface="Roboto" charset="0"/>
                <a:cs typeface="Roboto" charset="0"/>
              </a:rPr>
              <a:t>Adams</a:t>
            </a:r>
          </a:p>
          <a:p>
            <a:pPr algn="ctr">
              <a:lnSpc>
                <a:spcPts val="1700"/>
              </a:lnSpc>
              <a:spcAft>
                <a:spcPts val="200"/>
              </a:spcAft>
            </a:pPr>
            <a:r>
              <a:rPr lang="en-GB" sz="1200" dirty="0">
                <a:solidFill>
                  <a:schemeClr val="bg1"/>
                </a:solidFill>
                <a:latin typeface="Roboto Light" charset="0"/>
                <a:ea typeface="Roboto Light" charset="0"/>
                <a:cs typeface="Roboto Light" charset="0"/>
              </a:rPr>
              <a:t>Commercial Director</a:t>
            </a:r>
          </a:p>
        </p:txBody>
      </p:sp>
      <p:sp>
        <p:nvSpPr>
          <p:cNvPr id="40" name="TextBox 39"/>
          <p:cNvSpPr txBox="1"/>
          <p:nvPr/>
        </p:nvSpPr>
        <p:spPr>
          <a:xfrm>
            <a:off x="7134116" y="2889532"/>
            <a:ext cx="1874982" cy="679673"/>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Richard </a:t>
            </a:r>
            <a:br>
              <a:rPr lang="en-GB" sz="1700" dirty="0">
                <a:solidFill>
                  <a:schemeClr val="accent1"/>
                </a:solidFill>
                <a:latin typeface="Roboto" charset="0"/>
                <a:ea typeface="Roboto" charset="0"/>
                <a:cs typeface="Roboto" charset="0"/>
              </a:rPr>
            </a:br>
            <a:r>
              <a:rPr lang="en-GB" sz="1700" dirty="0">
                <a:solidFill>
                  <a:schemeClr val="accent1"/>
                </a:solidFill>
                <a:latin typeface="Roboto" charset="0"/>
                <a:ea typeface="Roboto" charset="0"/>
                <a:cs typeface="Roboto" charset="0"/>
              </a:rPr>
              <a:t>Churchill-Coleman</a:t>
            </a:r>
          </a:p>
          <a:p>
            <a:pPr algn="ctr">
              <a:lnSpc>
                <a:spcPts val="1700"/>
              </a:lnSpc>
              <a:spcAft>
                <a:spcPts val="200"/>
              </a:spcAft>
            </a:pPr>
            <a:r>
              <a:rPr lang="en-GB" sz="1200" dirty="0">
                <a:solidFill>
                  <a:schemeClr val="bg1"/>
                </a:solidFill>
                <a:latin typeface="Roboto Light" charset="0"/>
                <a:ea typeface="Roboto Light" charset="0"/>
                <a:cs typeface="Roboto Light" charset="0"/>
              </a:rPr>
              <a:t>Legal Director</a:t>
            </a:r>
          </a:p>
        </p:txBody>
      </p:sp>
      <p:sp>
        <p:nvSpPr>
          <p:cNvPr id="41" name="TextBox 40"/>
          <p:cNvSpPr txBox="1"/>
          <p:nvPr/>
        </p:nvSpPr>
        <p:spPr>
          <a:xfrm>
            <a:off x="7366406" y="5334588"/>
            <a:ext cx="1537597" cy="679673"/>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Simon </a:t>
            </a:r>
            <a:r>
              <a:rPr lang="en-GB" sz="1700" dirty="0" err="1">
                <a:solidFill>
                  <a:schemeClr val="accent1"/>
                </a:solidFill>
                <a:latin typeface="Roboto" charset="0"/>
                <a:ea typeface="Roboto" charset="0"/>
                <a:cs typeface="Roboto" charset="0"/>
              </a:rPr>
              <a:t>Warr</a:t>
            </a:r>
            <a:endParaRPr lang="en-GB" sz="1700" dirty="0">
              <a:solidFill>
                <a:schemeClr val="accent1"/>
              </a:solidFill>
              <a:latin typeface="Roboto" charset="0"/>
              <a:ea typeface="Roboto" charset="0"/>
              <a:cs typeface="Roboto" charset="0"/>
            </a:endParaRPr>
          </a:p>
          <a:p>
            <a:pPr algn="ctr">
              <a:lnSpc>
                <a:spcPts val="1700"/>
              </a:lnSpc>
              <a:spcAft>
                <a:spcPts val="200"/>
              </a:spcAft>
            </a:pPr>
            <a:r>
              <a:rPr lang="en-GB" sz="1200" dirty="0">
                <a:solidFill>
                  <a:schemeClr val="bg1"/>
                </a:solidFill>
                <a:latin typeface="Roboto Light" charset="0"/>
                <a:ea typeface="Roboto Light" charset="0"/>
                <a:cs typeface="Roboto Light" charset="0"/>
              </a:rPr>
              <a:t>Communications Director</a:t>
            </a:r>
          </a:p>
        </p:txBody>
      </p:sp>
      <p:sp>
        <p:nvSpPr>
          <p:cNvPr id="42" name="TextBox 41"/>
          <p:cNvSpPr txBox="1"/>
          <p:nvPr/>
        </p:nvSpPr>
        <p:spPr>
          <a:xfrm>
            <a:off x="9165365" y="2890276"/>
            <a:ext cx="1537597" cy="679673"/>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Julie Elder</a:t>
            </a:r>
          </a:p>
          <a:p>
            <a:pPr algn="ctr">
              <a:lnSpc>
                <a:spcPts val="1700"/>
              </a:lnSpc>
              <a:spcAft>
                <a:spcPts val="200"/>
              </a:spcAft>
            </a:pPr>
            <a:r>
              <a:rPr lang="en-GB" sz="1200" dirty="0">
                <a:solidFill>
                  <a:schemeClr val="bg1"/>
                </a:solidFill>
                <a:latin typeface="Roboto Light" charset="0"/>
                <a:ea typeface="Roboto Light" charset="0"/>
                <a:cs typeface="Roboto Light" charset="0"/>
              </a:rPr>
              <a:t>HR and Corporate Service Director</a:t>
            </a:r>
          </a:p>
        </p:txBody>
      </p:sp>
      <p:sp>
        <p:nvSpPr>
          <p:cNvPr id="43" name="TextBox 42"/>
          <p:cNvSpPr txBox="1"/>
          <p:nvPr/>
        </p:nvSpPr>
        <p:spPr>
          <a:xfrm>
            <a:off x="9164724" y="5333844"/>
            <a:ext cx="1537597" cy="679673"/>
          </a:xfrm>
          <a:prstGeom prst="rect">
            <a:avLst/>
          </a:prstGeom>
          <a:noFill/>
        </p:spPr>
        <p:txBody>
          <a:bodyPr wrap="square" lIns="0" tIns="0" rIns="0" bIns="0" rtlCol="0">
            <a:spAutoFit/>
          </a:bodyPr>
          <a:lstStyle/>
          <a:p>
            <a:pPr algn="ctr">
              <a:lnSpc>
                <a:spcPts val="1700"/>
              </a:lnSpc>
              <a:spcAft>
                <a:spcPts val="200"/>
              </a:spcAft>
            </a:pPr>
            <a:r>
              <a:rPr lang="en-GB" sz="1700" dirty="0">
                <a:solidFill>
                  <a:schemeClr val="accent1"/>
                </a:solidFill>
                <a:latin typeface="Roboto" charset="0"/>
                <a:ea typeface="Roboto" charset="0"/>
                <a:cs typeface="Roboto" charset="0"/>
              </a:rPr>
              <a:t>Rob Watkins</a:t>
            </a:r>
          </a:p>
          <a:p>
            <a:pPr algn="ctr">
              <a:lnSpc>
                <a:spcPts val="1700"/>
              </a:lnSpc>
              <a:spcAft>
                <a:spcPts val="200"/>
              </a:spcAft>
            </a:pPr>
            <a:r>
              <a:rPr lang="en-GB" sz="1200" dirty="0">
                <a:solidFill>
                  <a:schemeClr val="bg1"/>
                </a:solidFill>
                <a:latin typeface="Roboto Light" charset="0"/>
                <a:ea typeface="Roboto Light" charset="0"/>
                <a:cs typeface="Roboto Light" charset="0"/>
              </a:rPr>
              <a:t>Technical Services Director</a:t>
            </a:r>
          </a:p>
        </p:txBody>
      </p:sp>
      <p:pic>
        <p:nvPicPr>
          <p:cNvPr id="1026" name="Picture 2" descr="J:\NATS\COCM\Corporate Comms\Corporate Comms\CCD\Media Reference Library\Photography\People\AlastairMuir\May 2017\DSC_6681.jpg"/>
          <p:cNvPicPr>
            <a:picLocks noChangeAspect="1" noChangeArrowheads="1"/>
          </p:cNvPicPr>
          <p:nvPr/>
        </p:nvPicPr>
        <p:blipFill rotWithShape="1">
          <a:blip r:embed="rId9">
            <a:extLst>
              <a:ext uri="{28A0092B-C50C-407E-A947-70E740481C1C}">
                <a14:useLocalDpi xmlns:a14="http://schemas.microsoft.com/office/drawing/2010/main" val="0"/>
              </a:ext>
            </a:extLst>
          </a:blip>
          <a:srcRect l="29833" r="28094" b="43569"/>
          <a:stretch/>
        </p:blipFill>
        <p:spPr bwMode="auto">
          <a:xfrm>
            <a:off x="5636822" y="3916832"/>
            <a:ext cx="1287731" cy="1295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l="20340"/>
          <a:stretch/>
        </p:blipFill>
        <p:spPr>
          <a:xfrm>
            <a:off x="5636822" y="1472255"/>
            <a:ext cx="1289114" cy="1295667"/>
          </a:xfrm>
          <a:prstGeom prst="rect">
            <a:avLst/>
          </a:prstGeom>
        </p:spPr>
      </p:pic>
    </p:spTree>
    <p:extLst>
      <p:ext uri="{BB962C8B-B14F-4D97-AF65-F5344CB8AC3E}">
        <p14:creationId xmlns:p14="http://schemas.microsoft.com/office/powerpoint/2010/main" val="109464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090054" y="1314241"/>
            <a:ext cx="1133601"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p:cNvSpPr/>
          <p:nvPr/>
        </p:nvSpPr>
        <p:spPr>
          <a:xfrm>
            <a:off x="2325415" y="1314241"/>
            <a:ext cx="1143000"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834410" y="1326116"/>
            <a:ext cx="1143000"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33828" y="500063"/>
            <a:ext cx="9066213" cy="442912"/>
          </a:xfrm>
        </p:spPr>
        <p:txBody>
          <a:bodyPr/>
          <a:lstStyle/>
          <a:p>
            <a:r>
              <a:rPr lang="en-GB" dirty="0"/>
              <a:t>Our structure</a:t>
            </a:r>
          </a:p>
        </p:txBody>
      </p:sp>
      <p:sp>
        <p:nvSpPr>
          <p:cNvPr id="32"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21</a:t>
            </a:fld>
            <a:endParaRPr lang="en-GB" sz="1200" dirty="0">
              <a:solidFill>
                <a:schemeClr val="bg1"/>
              </a:solidFill>
              <a:latin typeface="Roboto Light" charset="0"/>
              <a:ea typeface="Roboto Light" charset="0"/>
              <a:cs typeface="Roboto Light" charset="0"/>
            </a:endParaRPr>
          </a:p>
        </p:txBody>
      </p:sp>
      <p:cxnSp>
        <p:nvCxnSpPr>
          <p:cNvPr id="33" name="Straight Connector 32"/>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96" y="1474242"/>
            <a:ext cx="1074335" cy="40586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040" t="9043"/>
          <a:stretch/>
        </p:blipFill>
        <p:spPr>
          <a:xfrm>
            <a:off x="1107789" y="1493131"/>
            <a:ext cx="1096816" cy="392752"/>
          </a:xfrm>
          <a:prstGeom prst="rect">
            <a:avLst/>
          </a:prstGeom>
        </p:spPr>
      </p:pic>
      <p:sp>
        <p:nvSpPr>
          <p:cNvPr id="34" name="Rectangle 33"/>
          <p:cNvSpPr/>
          <p:nvPr/>
        </p:nvSpPr>
        <p:spPr>
          <a:xfrm>
            <a:off x="1080655"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4" name="TextBox 43"/>
          <p:cNvSpPr txBox="1"/>
          <p:nvPr/>
        </p:nvSpPr>
        <p:spPr>
          <a:xfrm>
            <a:off x="1126839"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49.9%</a:t>
            </a:r>
          </a:p>
        </p:txBody>
      </p:sp>
      <p:sp>
        <p:nvSpPr>
          <p:cNvPr id="49" name="Rectangle 48"/>
          <p:cNvSpPr/>
          <p:nvPr/>
        </p:nvSpPr>
        <p:spPr>
          <a:xfrm>
            <a:off x="2325415"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0" name="TextBox 49"/>
          <p:cNvSpPr txBox="1"/>
          <p:nvPr/>
        </p:nvSpPr>
        <p:spPr>
          <a:xfrm>
            <a:off x="2371599"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16.68%</a:t>
            </a:r>
          </a:p>
        </p:txBody>
      </p:sp>
      <p:sp>
        <p:nvSpPr>
          <p:cNvPr id="51" name="Rectangle 50"/>
          <p:cNvSpPr/>
          <p:nvPr/>
        </p:nvSpPr>
        <p:spPr>
          <a:xfrm>
            <a:off x="3575038"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2" name="TextBox 51"/>
          <p:cNvSpPr txBox="1"/>
          <p:nvPr/>
        </p:nvSpPr>
        <p:spPr>
          <a:xfrm>
            <a:off x="3621222"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13.18%</a:t>
            </a:r>
          </a:p>
        </p:txBody>
      </p:sp>
      <p:sp>
        <p:nvSpPr>
          <p:cNvPr id="53" name="Rectangle 52"/>
          <p:cNvSpPr/>
          <p:nvPr/>
        </p:nvSpPr>
        <p:spPr>
          <a:xfrm>
            <a:off x="4828467"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4" name="TextBox 53"/>
          <p:cNvSpPr txBox="1"/>
          <p:nvPr/>
        </p:nvSpPr>
        <p:spPr>
          <a:xfrm>
            <a:off x="4874651"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13.18%</a:t>
            </a:r>
          </a:p>
        </p:txBody>
      </p:sp>
      <p:sp>
        <p:nvSpPr>
          <p:cNvPr id="55" name="Rectangle 54"/>
          <p:cNvSpPr/>
          <p:nvPr/>
        </p:nvSpPr>
        <p:spPr>
          <a:xfrm>
            <a:off x="6070555" y="2022636"/>
            <a:ext cx="1145349"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6" name="TextBox 55"/>
          <p:cNvSpPr txBox="1"/>
          <p:nvPr/>
        </p:nvSpPr>
        <p:spPr>
          <a:xfrm>
            <a:off x="6116740"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2.04%</a:t>
            </a:r>
          </a:p>
        </p:txBody>
      </p:sp>
      <p:sp>
        <p:nvSpPr>
          <p:cNvPr id="57" name="Rectangle 56"/>
          <p:cNvSpPr/>
          <p:nvPr/>
        </p:nvSpPr>
        <p:spPr>
          <a:xfrm>
            <a:off x="7327653" y="2022636"/>
            <a:ext cx="1145349"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8" name="TextBox 57"/>
          <p:cNvSpPr txBox="1"/>
          <p:nvPr/>
        </p:nvSpPr>
        <p:spPr>
          <a:xfrm>
            <a:off x="7373838"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2.04%</a:t>
            </a:r>
          </a:p>
        </p:txBody>
      </p:sp>
      <p:sp>
        <p:nvSpPr>
          <p:cNvPr id="59" name="Rectangle 58"/>
          <p:cNvSpPr/>
          <p:nvPr/>
        </p:nvSpPr>
        <p:spPr>
          <a:xfrm>
            <a:off x="8575956"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TextBox 59"/>
          <p:cNvSpPr txBox="1"/>
          <p:nvPr/>
        </p:nvSpPr>
        <p:spPr>
          <a:xfrm>
            <a:off x="8622140"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1.8%</a:t>
            </a:r>
          </a:p>
        </p:txBody>
      </p:sp>
      <p:sp>
        <p:nvSpPr>
          <p:cNvPr id="61" name="Rectangle 60"/>
          <p:cNvSpPr/>
          <p:nvPr/>
        </p:nvSpPr>
        <p:spPr>
          <a:xfrm>
            <a:off x="9834410" y="2022636"/>
            <a:ext cx="1143000" cy="378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2" name="TextBox 61"/>
          <p:cNvSpPr txBox="1"/>
          <p:nvPr/>
        </p:nvSpPr>
        <p:spPr>
          <a:xfrm>
            <a:off x="9880594" y="2096470"/>
            <a:ext cx="1041400" cy="218008"/>
          </a:xfrm>
          <a:prstGeom prst="rect">
            <a:avLst/>
          </a:prstGeom>
          <a:noFill/>
        </p:spPr>
        <p:txBody>
          <a:bodyPr wrap="square" lIns="0" tIns="0" rIns="0" bIns="0" rtlCol="0">
            <a:spAutoFit/>
          </a:bodyPr>
          <a:lstStyle/>
          <a:p>
            <a:pPr algn="ctr">
              <a:lnSpc>
                <a:spcPts val="1700"/>
              </a:lnSpc>
              <a:spcAft>
                <a:spcPts val="200"/>
              </a:spcAft>
            </a:pPr>
            <a:r>
              <a:rPr lang="en-GB" sz="1400" b="1" dirty="0">
                <a:solidFill>
                  <a:schemeClr val="bg1"/>
                </a:solidFill>
                <a:latin typeface="Roboto" charset="0"/>
                <a:ea typeface="Roboto" charset="0"/>
                <a:cs typeface="Roboto" charset="0"/>
              </a:rPr>
              <a:t>1.17%</a:t>
            </a:r>
          </a:p>
        </p:txBody>
      </p:sp>
      <p:sp>
        <p:nvSpPr>
          <p:cNvPr id="63" name="Rectangle 62"/>
          <p:cNvSpPr/>
          <p:nvPr/>
        </p:nvSpPr>
        <p:spPr>
          <a:xfrm>
            <a:off x="2348352" y="2825224"/>
            <a:ext cx="1750950" cy="5611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64" name="TextBox 63"/>
          <p:cNvSpPr txBox="1"/>
          <p:nvPr/>
        </p:nvSpPr>
        <p:spPr>
          <a:xfrm>
            <a:off x="2394536" y="2899058"/>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Government</a:t>
            </a:r>
          </a:p>
          <a:p>
            <a:pPr algn="ctr">
              <a:lnSpc>
                <a:spcPts val="1600"/>
              </a:lnSpc>
            </a:pPr>
            <a:r>
              <a:rPr lang="en-GB" sz="1400" b="1" dirty="0">
                <a:solidFill>
                  <a:schemeClr val="bg1"/>
                </a:solidFill>
                <a:latin typeface="Roboto" charset="0"/>
                <a:ea typeface="Roboto" charset="0"/>
                <a:cs typeface="Roboto" charset="0"/>
              </a:rPr>
              <a:t>49%</a:t>
            </a:r>
          </a:p>
        </p:txBody>
      </p:sp>
      <p:sp>
        <p:nvSpPr>
          <p:cNvPr id="65" name="Rectangle 64"/>
          <p:cNvSpPr/>
          <p:nvPr/>
        </p:nvSpPr>
        <p:spPr>
          <a:xfrm>
            <a:off x="4212607" y="2825224"/>
            <a:ext cx="1750950" cy="5611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66" name="TextBox 65"/>
          <p:cNvSpPr txBox="1"/>
          <p:nvPr/>
        </p:nvSpPr>
        <p:spPr>
          <a:xfrm>
            <a:off x="4258791" y="2899058"/>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Airline Group</a:t>
            </a:r>
          </a:p>
          <a:p>
            <a:pPr algn="ctr">
              <a:lnSpc>
                <a:spcPts val="1600"/>
              </a:lnSpc>
            </a:pPr>
            <a:r>
              <a:rPr lang="en-GB" sz="1400" b="1" dirty="0">
                <a:solidFill>
                  <a:schemeClr val="bg1"/>
                </a:solidFill>
                <a:latin typeface="Roboto" charset="0"/>
                <a:ea typeface="Roboto" charset="0"/>
                <a:cs typeface="Roboto" charset="0"/>
              </a:rPr>
              <a:t>42%</a:t>
            </a:r>
          </a:p>
        </p:txBody>
      </p:sp>
      <p:sp>
        <p:nvSpPr>
          <p:cNvPr id="67" name="Rectangle 66"/>
          <p:cNvSpPr/>
          <p:nvPr/>
        </p:nvSpPr>
        <p:spPr>
          <a:xfrm>
            <a:off x="6070555" y="2825224"/>
            <a:ext cx="1750950" cy="5611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68" name="TextBox 67"/>
          <p:cNvSpPr txBox="1"/>
          <p:nvPr/>
        </p:nvSpPr>
        <p:spPr>
          <a:xfrm>
            <a:off x="6116739" y="2899058"/>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Heathrow Airport Holdings Ltd </a:t>
            </a:r>
            <a:r>
              <a:rPr lang="en-GB" sz="1400" b="1" dirty="0">
                <a:solidFill>
                  <a:schemeClr val="bg1"/>
                </a:solidFill>
                <a:latin typeface="Roboto" charset="0"/>
                <a:ea typeface="Roboto" charset="0"/>
                <a:cs typeface="Roboto" charset="0"/>
              </a:rPr>
              <a:t>4%</a:t>
            </a:r>
          </a:p>
        </p:txBody>
      </p:sp>
      <p:sp>
        <p:nvSpPr>
          <p:cNvPr id="69" name="Rectangle 68"/>
          <p:cNvSpPr/>
          <p:nvPr/>
        </p:nvSpPr>
        <p:spPr>
          <a:xfrm>
            <a:off x="7941403" y="2825224"/>
            <a:ext cx="1750950" cy="5611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70" name="TextBox 69"/>
          <p:cNvSpPr txBox="1"/>
          <p:nvPr/>
        </p:nvSpPr>
        <p:spPr>
          <a:xfrm>
            <a:off x="7987587" y="2899058"/>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Employees</a:t>
            </a:r>
            <a:br>
              <a:rPr lang="en-GB" sz="1400" dirty="0">
                <a:solidFill>
                  <a:schemeClr val="bg1"/>
                </a:solidFill>
                <a:latin typeface="Roboto Light" charset="0"/>
                <a:ea typeface="Roboto Light" charset="0"/>
                <a:cs typeface="Roboto Light" charset="0"/>
              </a:rPr>
            </a:br>
            <a:r>
              <a:rPr lang="en-GB" sz="1400" b="1" dirty="0">
                <a:solidFill>
                  <a:schemeClr val="bg1"/>
                </a:solidFill>
                <a:latin typeface="Roboto" charset="0"/>
                <a:ea typeface="Roboto" charset="0"/>
                <a:cs typeface="Roboto" charset="0"/>
              </a:rPr>
              <a:t>5%</a:t>
            </a:r>
          </a:p>
        </p:txBody>
      </p:sp>
      <p:sp>
        <p:nvSpPr>
          <p:cNvPr id="75" name="Rectangle 74"/>
          <p:cNvSpPr/>
          <p:nvPr/>
        </p:nvSpPr>
        <p:spPr>
          <a:xfrm>
            <a:off x="3842563" y="4026708"/>
            <a:ext cx="1750950" cy="561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77" name="Rectangle 76"/>
          <p:cNvSpPr/>
          <p:nvPr/>
        </p:nvSpPr>
        <p:spPr>
          <a:xfrm>
            <a:off x="3842563" y="4714098"/>
            <a:ext cx="1750950" cy="561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78" name="TextBox 77"/>
          <p:cNvSpPr txBox="1"/>
          <p:nvPr/>
        </p:nvSpPr>
        <p:spPr>
          <a:xfrm>
            <a:off x="3888747" y="4102101"/>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NSL</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NATS Service Ltd</a:t>
            </a:r>
            <a:endParaRPr lang="en-GB" sz="1400" b="1" dirty="0">
              <a:solidFill>
                <a:schemeClr val="bg1"/>
              </a:solidFill>
              <a:latin typeface="Roboto" charset="0"/>
              <a:ea typeface="Roboto" charset="0"/>
              <a:cs typeface="Roboto" charset="0"/>
            </a:endParaRPr>
          </a:p>
        </p:txBody>
      </p:sp>
      <p:sp>
        <p:nvSpPr>
          <p:cNvPr id="79" name="TextBox 78"/>
          <p:cNvSpPr txBox="1"/>
          <p:nvPr/>
        </p:nvSpPr>
        <p:spPr>
          <a:xfrm>
            <a:off x="2894398" y="5525855"/>
            <a:ext cx="1650522" cy="205184"/>
          </a:xfrm>
          <a:prstGeom prst="rect">
            <a:avLst/>
          </a:prstGeom>
          <a:noFill/>
        </p:spPr>
        <p:txBody>
          <a:bodyPr wrap="square" lIns="0" tIns="0" rIns="0" bIns="0" rtlCol="0">
            <a:spAutoFit/>
          </a:bodyPr>
          <a:lstStyle/>
          <a:p>
            <a:pPr algn="ctr">
              <a:lnSpc>
                <a:spcPts val="1600"/>
              </a:lnSpc>
            </a:pPr>
            <a:r>
              <a:rPr lang="en-GB" sz="1000" dirty="0">
                <a:solidFill>
                  <a:schemeClr val="bg1"/>
                </a:solidFill>
                <a:latin typeface="Roboto Light" charset="0"/>
                <a:ea typeface="Roboto Light" charset="0"/>
                <a:cs typeface="Roboto Light" charset="0"/>
              </a:rPr>
              <a:t>Economic Regulation</a:t>
            </a:r>
            <a:endParaRPr lang="en-GB" sz="1000" b="1" dirty="0">
              <a:solidFill>
                <a:schemeClr val="bg1"/>
              </a:solidFill>
              <a:latin typeface="Roboto" charset="0"/>
              <a:ea typeface="Roboto" charset="0"/>
              <a:cs typeface="Roboto" charset="0"/>
            </a:endParaRPr>
          </a:p>
        </p:txBody>
      </p:sp>
      <p:sp>
        <p:nvSpPr>
          <p:cNvPr id="80" name="Rectangle 79"/>
          <p:cNvSpPr/>
          <p:nvPr/>
        </p:nvSpPr>
        <p:spPr>
          <a:xfrm>
            <a:off x="6159797" y="3768237"/>
            <a:ext cx="4817613" cy="1865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1" name="Oval 80"/>
          <p:cNvSpPr/>
          <p:nvPr/>
        </p:nvSpPr>
        <p:spPr>
          <a:xfrm>
            <a:off x="8554745" y="4405079"/>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745" y="4386560"/>
            <a:ext cx="857692" cy="857692"/>
          </a:xfrm>
          <a:prstGeom prst="rect">
            <a:avLst/>
          </a:prstGeom>
        </p:spPr>
      </p:pic>
      <p:sp>
        <p:nvSpPr>
          <p:cNvPr id="83" name="Oval 82"/>
          <p:cNvSpPr/>
          <p:nvPr/>
        </p:nvSpPr>
        <p:spPr>
          <a:xfrm>
            <a:off x="6510842" y="4405079"/>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628489" y="2442602"/>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0401294" y="2442602"/>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622425" y="2581275"/>
            <a:ext cx="87883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140680" y="2581275"/>
            <a:ext cx="0" cy="189293"/>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145566" y="3416475"/>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781377" y="3416475"/>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219797" y="3555148"/>
            <a:ext cx="55711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219797" y="3416475"/>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939688" y="3416475"/>
            <a:ext cx="0" cy="2708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765415" y="4510911"/>
            <a:ext cx="0" cy="959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879577" y="4305726"/>
            <a:ext cx="0" cy="687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726705" y="5334485"/>
            <a:ext cx="0" cy="1354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2765415" y="5473158"/>
            <a:ext cx="1970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5672254" y="4303127"/>
            <a:ext cx="2073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5672254" y="4990447"/>
            <a:ext cx="2073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5879577" y="4649421"/>
            <a:ext cx="2073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824088" y="4026708"/>
            <a:ext cx="1750950" cy="561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72" name="TextBox 71"/>
          <p:cNvSpPr txBox="1"/>
          <p:nvPr/>
        </p:nvSpPr>
        <p:spPr>
          <a:xfrm>
            <a:off x="1870272" y="4100542"/>
            <a:ext cx="1650522" cy="410369"/>
          </a:xfrm>
          <a:prstGeom prst="rect">
            <a:avLst/>
          </a:prstGeom>
          <a:noFill/>
        </p:spPr>
        <p:txBody>
          <a:bodyPr wrap="square" lIns="0" tIns="0" rIns="0" bIns="0" rtlCol="0">
            <a:spAutoFit/>
          </a:bodyPr>
          <a:lstStyle/>
          <a:p>
            <a:pPr algn="ctr">
              <a:lnSpc>
                <a:spcPts val="1600"/>
              </a:lnSpc>
            </a:pPr>
            <a:r>
              <a:rPr lang="en-GB" sz="1400">
                <a:solidFill>
                  <a:schemeClr val="bg1"/>
                </a:solidFill>
                <a:latin typeface="Roboto Light" charset="0"/>
                <a:ea typeface="Roboto Light" charset="0"/>
                <a:cs typeface="Roboto Light" charset="0"/>
              </a:rPr>
              <a:t>European</a:t>
            </a:r>
            <a:br>
              <a:rPr lang="en-GB" sz="1400">
                <a:solidFill>
                  <a:schemeClr val="bg1"/>
                </a:solidFill>
                <a:latin typeface="Roboto Light" charset="0"/>
                <a:ea typeface="Roboto Light" charset="0"/>
                <a:cs typeface="Roboto Light" charset="0"/>
              </a:rPr>
            </a:br>
            <a:r>
              <a:rPr lang="en-GB" sz="1400">
                <a:solidFill>
                  <a:schemeClr val="bg1"/>
                </a:solidFill>
                <a:latin typeface="Roboto Light" charset="0"/>
                <a:ea typeface="Roboto Light" charset="0"/>
                <a:cs typeface="Roboto Light" charset="0"/>
              </a:rPr>
              <a:t>Commission</a:t>
            </a:r>
            <a:endParaRPr lang="en-GB" sz="1400" b="1" dirty="0">
              <a:solidFill>
                <a:schemeClr val="bg1"/>
              </a:solidFill>
              <a:latin typeface="Roboto" charset="0"/>
              <a:ea typeface="Roboto" charset="0"/>
              <a:cs typeface="Roboto" charset="0"/>
            </a:endParaRPr>
          </a:p>
        </p:txBody>
      </p:sp>
      <p:sp>
        <p:nvSpPr>
          <p:cNvPr id="73" name="Rectangle 72"/>
          <p:cNvSpPr/>
          <p:nvPr/>
        </p:nvSpPr>
        <p:spPr>
          <a:xfrm>
            <a:off x="1824088" y="4714098"/>
            <a:ext cx="1750950" cy="561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  </a:t>
            </a:r>
          </a:p>
        </p:txBody>
      </p:sp>
      <p:sp>
        <p:nvSpPr>
          <p:cNvPr id="74" name="TextBox 73"/>
          <p:cNvSpPr txBox="1"/>
          <p:nvPr/>
        </p:nvSpPr>
        <p:spPr>
          <a:xfrm>
            <a:off x="1870272" y="4868672"/>
            <a:ext cx="1650522" cy="205184"/>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CAA</a:t>
            </a:r>
            <a:endParaRPr lang="en-GB" sz="1400" b="1" dirty="0">
              <a:solidFill>
                <a:schemeClr val="bg1"/>
              </a:solidFill>
              <a:latin typeface="Roboto" charset="0"/>
              <a:ea typeface="Roboto" charset="0"/>
              <a:cs typeface="Roboto" charset="0"/>
            </a:endParaRPr>
          </a:p>
        </p:txBody>
      </p:sp>
      <p:pic>
        <p:nvPicPr>
          <p:cNvPr id="7183" name="Picture 71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783" y="4406802"/>
            <a:ext cx="850900" cy="850900"/>
          </a:xfrm>
          <a:prstGeom prst="rect">
            <a:avLst/>
          </a:prstGeom>
        </p:spPr>
      </p:pic>
      <p:pic>
        <p:nvPicPr>
          <p:cNvPr id="7184" name="Picture 71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533" y="3868586"/>
            <a:ext cx="1041400" cy="406400"/>
          </a:xfrm>
          <a:prstGeom prst="rect">
            <a:avLst/>
          </a:prstGeom>
        </p:spPr>
      </p:pic>
      <p:sp>
        <p:nvSpPr>
          <p:cNvPr id="119" name="TextBox 118"/>
          <p:cNvSpPr txBox="1"/>
          <p:nvPr/>
        </p:nvSpPr>
        <p:spPr>
          <a:xfrm>
            <a:off x="7494454" y="4486003"/>
            <a:ext cx="1650522" cy="692497"/>
          </a:xfrm>
          <a:prstGeom prst="rect">
            <a:avLst/>
          </a:prstGeom>
          <a:noFill/>
        </p:spPr>
        <p:txBody>
          <a:bodyPr wrap="square" lIns="0" tIns="0" rIns="0" bIns="0" rtlCol="0">
            <a:spAutoFit/>
          </a:bodyPr>
          <a:lstStyle/>
          <a:p>
            <a:pPr>
              <a:lnSpc>
                <a:spcPts val="1800"/>
              </a:lnSpc>
            </a:pPr>
            <a:r>
              <a:rPr lang="en-GB" sz="1600" dirty="0">
                <a:solidFill>
                  <a:schemeClr val="bg1"/>
                </a:solidFill>
                <a:latin typeface="Roboto Light" charset="0"/>
                <a:ea typeface="Roboto Light" charset="0"/>
                <a:cs typeface="Roboto Light" charset="0"/>
              </a:rPr>
              <a:t>Revenue</a:t>
            </a:r>
          </a:p>
          <a:p>
            <a:pPr>
              <a:lnSpc>
                <a:spcPts val="1800"/>
              </a:lnSpc>
            </a:pPr>
            <a:r>
              <a:rPr lang="en-GB" sz="1600" b="1" dirty="0">
                <a:solidFill>
                  <a:schemeClr val="bg1"/>
                </a:solidFill>
                <a:latin typeface="Roboto" charset="0"/>
                <a:ea typeface="Roboto" charset="0"/>
                <a:cs typeface="Roboto" charset="0"/>
              </a:rPr>
              <a:t>FY18/19:</a:t>
            </a:r>
            <a:br>
              <a:rPr lang="en-GB" sz="1600" b="1" dirty="0">
                <a:solidFill>
                  <a:schemeClr val="bg1"/>
                </a:solidFill>
                <a:latin typeface="Roboto" charset="0"/>
                <a:ea typeface="Roboto" charset="0"/>
                <a:cs typeface="Roboto" charset="0"/>
              </a:rPr>
            </a:br>
            <a:r>
              <a:rPr lang="en-GB" sz="1600" b="1" dirty="0">
                <a:solidFill>
                  <a:schemeClr val="bg1"/>
                </a:solidFill>
                <a:latin typeface="Roboto" charset="0"/>
                <a:ea typeface="Roboto" charset="0"/>
                <a:cs typeface="Roboto" charset="0"/>
              </a:rPr>
              <a:t>£885.7m</a:t>
            </a:r>
          </a:p>
        </p:txBody>
      </p:sp>
      <p:sp>
        <p:nvSpPr>
          <p:cNvPr id="120" name="TextBox 119"/>
          <p:cNvSpPr txBox="1"/>
          <p:nvPr/>
        </p:nvSpPr>
        <p:spPr>
          <a:xfrm>
            <a:off x="9554179" y="4486003"/>
            <a:ext cx="1650522" cy="461665"/>
          </a:xfrm>
          <a:prstGeom prst="rect">
            <a:avLst/>
          </a:prstGeom>
          <a:noFill/>
        </p:spPr>
        <p:txBody>
          <a:bodyPr wrap="square" lIns="0" tIns="0" rIns="0" bIns="0" rtlCol="0">
            <a:spAutoFit/>
          </a:bodyPr>
          <a:lstStyle/>
          <a:p>
            <a:pPr>
              <a:lnSpc>
                <a:spcPts val="1800"/>
              </a:lnSpc>
            </a:pPr>
            <a:r>
              <a:rPr lang="en-GB" sz="1600" dirty="0">
                <a:solidFill>
                  <a:schemeClr val="bg1"/>
                </a:solidFill>
                <a:latin typeface="Roboto Light" charset="0"/>
                <a:ea typeface="Roboto Light" charset="0"/>
                <a:cs typeface="Roboto Light" charset="0"/>
              </a:rPr>
              <a:t>Employees</a:t>
            </a:r>
          </a:p>
          <a:p>
            <a:pPr>
              <a:lnSpc>
                <a:spcPts val="1800"/>
              </a:lnSpc>
            </a:pPr>
            <a:r>
              <a:rPr lang="en-GB" sz="1600" b="1" dirty="0">
                <a:solidFill>
                  <a:schemeClr val="bg1"/>
                </a:solidFill>
                <a:latin typeface="Roboto" charset="0"/>
                <a:ea typeface="Roboto" charset="0"/>
                <a:cs typeface="Roboto" charset="0"/>
              </a:rPr>
              <a:t>4464c</a:t>
            </a:r>
          </a:p>
        </p:txBody>
      </p:sp>
      <p:sp>
        <p:nvSpPr>
          <p:cNvPr id="86" name="TextBox 85"/>
          <p:cNvSpPr txBox="1"/>
          <p:nvPr/>
        </p:nvSpPr>
        <p:spPr>
          <a:xfrm>
            <a:off x="3888747" y="4785262"/>
            <a:ext cx="1650522" cy="410369"/>
          </a:xfrm>
          <a:prstGeom prst="rect">
            <a:avLst/>
          </a:prstGeom>
          <a:noFill/>
        </p:spPr>
        <p:txBody>
          <a:bodyPr wrap="square" lIns="0" tIns="0" rIns="0" bIns="0" rtlCol="0">
            <a:spAutoFit/>
          </a:bodyPr>
          <a:lstStyle/>
          <a:p>
            <a:pPr algn="ctr">
              <a:lnSpc>
                <a:spcPts val="1600"/>
              </a:lnSpc>
            </a:pPr>
            <a:r>
              <a:rPr lang="en-GB" sz="1400" dirty="0">
                <a:solidFill>
                  <a:schemeClr val="bg1"/>
                </a:solidFill>
                <a:latin typeface="Roboto Light" charset="0"/>
                <a:ea typeface="Roboto Light" charset="0"/>
                <a:cs typeface="Roboto Light" charset="0"/>
              </a:rPr>
              <a:t>NERL</a:t>
            </a:r>
            <a:br>
              <a:rPr lang="en-GB" sz="1400" dirty="0">
                <a:solidFill>
                  <a:schemeClr val="bg1"/>
                </a:solidFill>
                <a:latin typeface="Roboto Light" charset="0"/>
                <a:ea typeface="Roboto Light" charset="0"/>
                <a:cs typeface="Roboto Light" charset="0"/>
              </a:rPr>
            </a:br>
            <a:r>
              <a:rPr lang="en-GB" sz="1400" dirty="0">
                <a:solidFill>
                  <a:schemeClr val="bg1"/>
                </a:solidFill>
                <a:latin typeface="Roboto Light" charset="0"/>
                <a:ea typeface="Roboto Light" charset="0"/>
                <a:cs typeface="Roboto Light" charset="0"/>
              </a:rPr>
              <a:t>NATS (En route) plc</a:t>
            </a:r>
            <a:endParaRPr lang="en-GB" sz="1400" b="1" dirty="0">
              <a:solidFill>
                <a:schemeClr val="bg1"/>
              </a:solidFill>
              <a:latin typeface="Roboto" charset="0"/>
              <a:ea typeface="Roboto" charset="0"/>
              <a:cs typeface="Roboto" charset="0"/>
            </a:endParaRPr>
          </a:p>
        </p:txBody>
      </p:sp>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6554" y="1392449"/>
            <a:ext cx="769480" cy="563854"/>
          </a:xfrm>
          <a:prstGeom prst="rect">
            <a:avLst/>
          </a:prstGeom>
        </p:spPr>
      </p:pic>
      <p:sp>
        <p:nvSpPr>
          <p:cNvPr id="91" name="Rectangle 90"/>
          <p:cNvSpPr/>
          <p:nvPr/>
        </p:nvSpPr>
        <p:spPr>
          <a:xfrm>
            <a:off x="8575956" y="1342152"/>
            <a:ext cx="1143000"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1297" y="1493131"/>
            <a:ext cx="860586" cy="378658"/>
          </a:xfrm>
          <a:prstGeom prst="rect">
            <a:avLst/>
          </a:prstGeom>
        </p:spPr>
      </p:pic>
      <p:sp>
        <p:nvSpPr>
          <p:cNvPr id="92" name="Rectangle 91"/>
          <p:cNvSpPr/>
          <p:nvPr/>
        </p:nvSpPr>
        <p:spPr>
          <a:xfrm>
            <a:off x="7337782" y="1342152"/>
            <a:ext cx="1135220"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7524" y="1612333"/>
            <a:ext cx="989273" cy="202306"/>
          </a:xfrm>
          <a:prstGeom prst="rect">
            <a:avLst/>
          </a:prstGeom>
        </p:spPr>
      </p:pic>
      <p:sp>
        <p:nvSpPr>
          <p:cNvPr id="93" name="Rectangle 92"/>
          <p:cNvSpPr/>
          <p:nvPr/>
        </p:nvSpPr>
        <p:spPr>
          <a:xfrm>
            <a:off x="6070555" y="1314241"/>
            <a:ext cx="1154483"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4840" y="1550281"/>
            <a:ext cx="1030908" cy="239405"/>
          </a:xfrm>
          <a:prstGeom prst="rect">
            <a:avLst/>
          </a:prstGeom>
        </p:spPr>
      </p:pic>
      <p:sp>
        <p:nvSpPr>
          <p:cNvPr id="94" name="Rectangle 93"/>
          <p:cNvSpPr/>
          <p:nvPr/>
        </p:nvSpPr>
        <p:spPr>
          <a:xfrm>
            <a:off x="4818803" y="1314969"/>
            <a:ext cx="1152664"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1491" b="35197"/>
          <a:stretch/>
        </p:blipFill>
        <p:spPr bwMode="auto">
          <a:xfrm>
            <a:off x="4954153" y="1406675"/>
            <a:ext cx="887323" cy="57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Rectangle 95"/>
          <p:cNvSpPr/>
          <p:nvPr/>
        </p:nvSpPr>
        <p:spPr>
          <a:xfrm>
            <a:off x="3583705" y="1314241"/>
            <a:ext cx="1130303" cy="6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22374" y="1597593"/>
            <a:ext cx="1049865" cy="247243"/>
          </a:xfrm>
          <a:prstGeom prst="rect">
            <a:avLst/>
          </a:prstGeom>
        </p:spPr>
      </p:pic>
    </p:spTree>
    <p:extLst>
      <p:ext uri="{BB962C8B-B14F-4D97-AF65-F5344CB8AC3E}">
        <p14:creationId xmlns:p14="http://schemas.microsoft.com/office/powerpoint/2010/main" val="74606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40990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L756V\User1$\803433\Downloads\Whiteley 170918 Male at standing desk.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97" r="19654" b="5934"/>
          <a:stretch/>
        </p:blipFill>
        <p:spPr bwMode="auto">
          <a:xfrm>
            <a:off x="7031420" y="1435105"/>
            <a:ext cx="4735385" cy="43760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Our Businesses</a:t>
            </a:r>
          </a:p>
        </p:txBody>
      </p:sp>
      <p:sp>
        <p:nvSpPr>
          <p:cNvPr id="3" name="Content Placeholder 2"/>
          <p:cNvSpPr>
            <a:spLocks noGrp="1"/>
          </p:cNvSpPr>
          <p:nvPr>
            <p:ph idx="1"/>
          </p:nvPr>
        </p:nvSpPr>
        <p:spPr>
          <a:xfrm>
            <a:off x="433466" y="1450871"/>
            <a:ext cx="6440863" cy="4351338"/>
          </a:xfrm>
        </p:spPr>
        <p:txBody>
          <a:bodyPr>
            <a:noAutofit/>
          </a:bodyPr>
          <a:lstStyle/>
          <a:p>
            <a:pPr>
              <a:lnSpc>
                <a:spcPts val="2400"/>
              </a:lnSpc>
              <a:spcAft>
                <a:spcPts val="1600"/>
              </a:spcAft>
            </a:pPr>
            <a:r>
              <a:rPr lang="en-GB" sz="2000" dirty="0">
                <a:solidFill>
                  <a:srgbClr val="145569"/>
                </a:solidFill>
              </a:rPr>
              <a:t>The NATS group </a:t>
            </a:r>
            <a:r>
              <a:rPr lang="en-GB" sz="2000" dirty="0"/>
              <a:t>provides air traffic control services through two principle operating subsidiaries,  </a:t>
            </a:r>
            <a:br>
              <a:rPr lang="en-GB" sz="2000" dirty="0"/>
            </a:br>
            <a:r>
              <a:rPr lang="en-GB" sz="2000" dirty="0">
                <a:latin typeface="Roboto Medium" charset="0"/>
                <a:ea typeface="Roboto Medium" charset="0"/>
                <a:cs typeface="Roboto Medium" charset="0"/>
              </a:rPr>
              <a:t>NATS en route plc (NERL) </a:t>
            </a:r>
            <a:r>
              <a:rPr lang="en-GB" sz="2000" dirty="0"/>
              <a:t>and </a:t>
            </a:r>
            <a:r>
              <a:rPr lang="en-GB" sz="2000" dirty="0">
                <a:latin typeface="Roboto Medium" charset="0"/>
                <a:ea typeface="Roboto Medium" charset="0"/>
                <a:cs typeface="Roboto Medium" charset="0"/>
              </a:rPr>
              <a:t>NATS Services (</a:t>
            </a:r>
            <a:r>
              <a:rPr lang="en-GB" sz="2000" dirty="0">
                <a:solidFill>
                  <a:srgbClr val="145569"/>
                </a:solidFill>
                <a:latin typeface="Roboto Medium" charset="0"/>
                <a:ea typeface="Roboto Medium" charset="0"/>
                <a:cs typeface="Roboto Medium" charset="0"/>
              </a:rPr>
              <a:t>NSL</a:t>
            </a:r>
            <a:r>
              <a:rPr lang="en-GB" sz="2000" dirty="0">
                <a:latin typeface="Roboto Medium" charset="0"/>
                <a:ea typeface="Roboto Medium" charset="0"/>
                <a:cs typeface="Roboto Medium" charset="0"/>
              </a:rPr>
              <a:t>).</a:t>
            </a:r>
          </a:p>
          <a:p>
            <a:pPr>
              <a:lnSpc>
                <a:spcPts val="2400"/>
              </a:lnSpc>
              <a:spcAft>
                <a:spcPts val="1600"/>
              </a:spcAft>
            </a:pPr>
            <a:r>
              <a:rPr lang="en-GB" sz="2000" dirty="0">
                <a:latin typeface="Roboto Light" panose="02000000000000000000" pitchFamily="2" charset="0"/>
                <a:ea typeface="Roboto Light" panose="02000000000000000000" pitchFamily="2" charset="0"/>
                <a:cs typeface="Roboto Light" panose="02000000000000000000" pitchFamily="2" charset="0"/>
              </a:rPr>
              <a:t>Both are subject to safety regulation by the UK Civil Aviation Authority.</a:t>
            </a:r>
          </a:p>
          <a:p>
            <a:pPr>
              <a:lnSpc>
                <a:spcPts val="2400"/>
              </a:lnSpc>
            </a:pPr>
            <a:r>
              <a:rPr lang="en-GB" sz="2000" dirty="0">
                <a:solidFill>
                  <a:srgbClr val="145569"/>
                </a:solidFill>
                <a:latin typeface="Roboto Medium" charset="0"/>
                <a:ea typeface="Roboto Medium" charset="0"/>
                <a:cs typeface="Roboto Medium" charset="0"/>
              </a:rPr>
              <a:t>NATS </a:t>
            </a:r>
            <a:r>
              <a:rPr lang="en-GB" sz="2000" dirty="0" err="1">
                <a:solidFill>
                  <a:srgbClr val="145569"/>
                </a:solidFill>
                <a:latin typeface="Roboto Medium" charset="0"/>
                <a:ea typeface="Roboto Medium" charset="0"/>
                <a:cs typeface="Roboto Medium" charset="0"/>
              </a:rPr>
              <a:t>en</a:t>
            </a:r>
            <a:r>
              <a:rPr lang="en-GB" sz="2000" dirty="0">
                <a:solidFill>
                  <a:srgbClr val="145569"/>
                </a:solidFill>
                <a:latin typeface="Roboto Medium" charset="0"/>
                <a:ea typeface="Roboto Medium" charset="0"/>
                <a:cs typeface="Roboto Medium" charset="0"/>
              </a:rPr>
              <a:t> route </a:t>
            </a:r>
            <a:r>
              <a:rPr lang="en-GB" sz="2000" dirty="0">
                <a:latin typeface="Roboto Medium" charset="0"/>
                <a:ea typeface="Roboto Medium" charset="0"/>
                <a:cs typeface="Roboto Medium" charset="0"/>
              </a:rPr>
              <a:t>(NERL)</a:t>
            </a:r>
          </a:p>
          <a:p>
            <a:pPr marL="368300" indent="-352425">
              <a:lnSpc>
                <a:spcPts val="2400"/>
              </a:lnSpc>
            </a:pPr>
            <a:r>
              <a:rPr lang="en-GB" sz="2000" dirty="0"/>
              <a:t>•	Operates under license issued by the UK Government to manage UK upper airspace </a:t>
            </a:r>
          </a:p>
          <a:p>
            <a:pPr marL="368300" indent="-352425">
              <a:lnSpc>
                <a:spcPts val="2400"/>
              </a:lnSpc>
            </a:pPr>
            <a:r>
              <a:rPr lang="en-GB" sz="2000" dirty="0"/>
              <a:t>•	Subject to economic regulation on prices and revenues by the UK Civil Aviation Authority</a:t>
            </a:r>
          </a:p>
        </p:txBody>
      </p:sp>
      <p:sp>
        <p:nvSpPr>
          <p:cNvPr id="4" name="Slide Number Placeholder 4"/>
          <p:cNvSpPr>
            <a:spLocks noGrp="1"/>
          </p:cNvSpPr>
          <p:nvPr>
            <p:ph type="sldNum" sz="quarter" idx="12"/>
          </p:nvPr>
        </p:nvSpPr>
        <p:spPr/>
        <p:txBody>
          <a:bodyPr/>
          <a:lstStyle/>
          <a:p>
            <a:r>
              <a:rPr lang="en-GB" dirty="0"/>
              <a:t>3</a:t>
            </a:r>
          </a:p>
        </p:txBody>
      </p:sp>
    </p:spTree>
    <p:extLst>
      <p:ext uri="{BB962C8B-B14F-4D97-AF65-F5344CB8AC3E}">
        <p14:creationId xmlns:p14="http://schemas.microsoft.com/office/powerpoint/2010/main" val="128077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ATL756V\User1$\803433\Downloads\Heathrow aircraft taxi 2703201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987"/>
          <a:stretch/>
        </p:blipFill>
        <p:spPr bwMode="auto">
          <a:xfrm>
            <a:off x="7286186" y="1426145"/>
            <a:ext cx="4464853" cy="4376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Our Businesses</a:t>
            </a:r>
          </a:p>
        </p:txBody>
      </p:sp>
      <p:sp>
        <p:nvSpPr>
          <p:cNvPr id="3" name="Content Placeholder 2"/>
          <p:cNvSpPr>
            <a:spLocks noGrp="1"/>
          </p:cNvSpPr>
          <p:nvPr>
            <p:ph idx="1"/>
          </p:nvPr>
        </p:nvSpPr>
        <p:spPr>
          <a:xfrm>
            <a:off x="433466" y="1450871"/>
            <a:ext cx="6391877" cy="4351338"/>
          </a:xfrm>
        </p:spPr>
        <p:txBody>
          <a:bodyPr/>
          <a:lstStyle/>
          <a:p>
            <a:pPr>
              <a:lnSpc>
                <a:spcPts val="2400"/>
              </a:lnSpc>
            </a:pPr>
            <a:r>
              <a:rPr lang="en-GB" sz="2000" dirty="0">
                <a:latin typeface="Roboto Medium" charset="0"/>
                <a:ea typeface="Roboto Medium" charset="0"/>
                <a:cs typeface="Roboto Medium" charset="0"/>
              </a:rPr>
              <a:t>NATS Services</a:t>
            </a:r>
          </a:p>
          <a:p>
            <a:pPr marL="368300" indent="-352425">
              <a:lnSpc>
                <a:spcPts val="2400"/>
              </a:lnSpc>
            </a:pPr>
            <a:r>
              <a:rPr lang="en-GB" sz="2000" dirty="0"/>
              <a:t>•	An unregulated business </a:t>
            </a:r>
          </a:p>
          <a:p>
            <a:pPr marL="368300" indent="-352425">
              <a:lnSpc>
                <a:spcPts val="2400"/>
              </a:lnSpc>
            </a:pPr>
            <a:r>
              <a:rPr lang="en-GB" sz="2000" dirty="0"/>
              <a:t>•	Competing in the commercial marketplace </a:t>
            </a:r>
          </a:p>
          <a:p>
            <a:pPr marL="368300" indent="-352425">
              <a:lnSpc>
                <a:spcPts val="2400"/>
              </a:lnSpc>
            </a:pPr>
            <a:r>
              <a:rPr lang="en-GB" sz="2000" dirty="0"/>
              <a:t>•	Provides ATC services to airports, and aviation related services to UK and International businesses </a:t>
            </a:r>
          </a:p>
          <a:p>
            <a:pPr marL="368300" indent="-352425">
              <a:lnSpc>
                <a:spcPts val="2400"/>
              </a:lnSpc>
            </a:pPr>
            <a:r>
              <a:rPr lang="en-GB" sz="2000" dirty="0"/>
              <a:t>•	Customers include the UK Ministry of Defence, Governments, airports, airlines, wind farms and other </a:t>
            </a:r>
            <a:br>
              <a:rPr lang="en-GB" sz="2000" dirty="0"/>
            </a:br>
            <a:r>
              <a:rPr lang="en-GB" sz="2000" dirty="0"/>
              <a:t>airspace users</a:t>
            </a:r>
          </a:p>
          <a:p>
            <a:pPr marL="368300" indent="-352425">
              <a:lnSpc>
                <a:spcPts val="2400"/>
              </a:lnSpc>
            </a:pPr>
            <a:r>
              <a:rPr lang="en-GB" sz="2000" dirty="0"/>
              <a:t>•	</a:t>
            </a:r>
            <a:r>
              <a:rPr lang="en-GB" sz="2000" dirty="0">
                <a:solidFill>
                  <a:srgbClr val="145569"/>
                </a:solidFill>
              </a:rPr>
              <a:t>Supporting</a:t>
            </a:r>
            <a:r>
              <a:rPr lang="en-GB" sz="2000" dirty="0"/>
              <a:t> customers in over 30 countries across the globe with a key presence in Europe, the Middle East and Asia Pacific</a:t>
            </a:r>
          </a:p>
        </p:txBody>
      </p:sp>
      <p:sp>
        <p:nvSpPr>
          <p:cNvPr id="5" name="Slide Number Placeholder 4"/>
          <p:cNvSpPr>
            <a:spLocks noGrp="1"/>
          </p:cNvSpPr>
          <p:nvPr>
            <p:ph type="sldNum" sz="quarter" idx="12"/>
          </p:nvPr>
        </p:nvSpPr>
        <p:spPr/>
        <p:txBody>
          <a:bodyPr/>
          <a:lstStyle/>
          <a:p>
            <a:r>
              <a:rPr lang="en-GB" dirty="0"/>
              <a:t>4</a:t>
            </a:r>
          </a:p>
        </p:txBody>
      </p:sp>
    </p:spTree>
    <p:extLst>
      <p:ext uri="{BB962C8B-B14F-4D97-AF65-F5344CB8AC3E}">
        <p14:creationId xmlns:p14="http://schemas.microsoft.com/office/powerpoint/2010/main" val="84104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we do</a:t>
            </a:r>
          </a:p>
        </p:txBody>
      </p:sp>
      <p:sp>
        <p:nvSpPr>
          <p:cNvPr id="3" name="Content Placeholder 2"/>
          <p:cNvSpPr>
            <a:spLocks noGrp="1"/>
          </p:cNvSpPr>
          <p:nvPr>
            <p:ph idx="1"/>
          </p:nvPr>
        </p:nvSpPr>
        <p:spPr>
          <a:xfrm>
            <a:off x="1796902" y="1631624"/>
            <a:ext cx="4093535" cy="793199"/>
          </a:xfrm>
        </p:spPr>
        <p:txBody>
          <a:bodyPr>
            <a:normAutofit/>
          </a:bodyPr>
          <a:lstStyle/>
          <a:p>
            <a:pPr>
              <a:lnSpc>
                <a:spcPts val="2700"/>
              </a:lnSpc>
            </a:pPr>
            <a:r>
              <a:rPr lang="en-GB" sz="2400" dirty="0"/>
              <a:t>Operation of Control Centres to manage UK airspace</a:t>
            </a:r>
          </a:p>
        </p:txBody>
      </p:sp>
      <p:sp>
        <p:nvSpPr>
          <p:cNvPr id="8" name="Slide Number Placeholder 4"/>
          <p:cNvSpPr>
            <a:spLocks noGrp="1"/>
          </p:cNvSpPr>
          <p:nvPr>
            <p:ph type="sldNum" sz="quarter" idx="12"/>
          </p:nvPr>
        </p:nvSpPr>
        <p:spPr/>
        <p:txBody>
          <a:bodyPr/>
          <a:lstStyle/>
          <a:p>
            <a:r>
              <a:rPr lang="en-GB" dirty="0"/>
              <a:t>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182" y="4104786"/>
            <a:ext cx="2634613" cy="10133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817" y="4120409"/>
            <a:ext cx="914400" cy="1016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6297" y="2768749"/>
            <a:ext cx="1663700" cy="10287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8184" y="2747483"/>
            <a:ext cx="1752600" cy="10287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65" y="1476055"/>
            <a:ext cx="948768" cy="948768"/>
          </a:xfrm>
          <a:prstGeom prst="rect">
            <a:avLst/>
          </a:prstGeom>
        </p:spPr>
      </p:pic>
      <p:cxnSp>
        <p:nvCxnSpPr>
          <p:cNvPr id="20" name="Straight Connector 19"/>
          <p:cNvCxnSpPr/>
          <p:nvPr/>
        </p:nvCxnSpPr>
        <p:spPr>
          <a:xfrm>
            <a:off x="1573615" y="1511307"/>
            <a:ext cx="0" cy="90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69849" y="4373293"/>
            <a:ext cx="5910271" cy="1150236"/>
            <a:chOff x="469849" y="2826341"/>
            <a:chExt cx="5910271" cy="1150236"/>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849" y="2930429"/>
              <a:ext cx="939800" cy="939800"/>
            </a:xfrm>
            <a:prstGeom prst="rect">
              <a:avLst/>
            </a:prstGeom>
          </p:spPr>
        </p:pic>
        <p:sp>
          <p:nvSpPr>
            <p:cNvPr id="17" name="Content Placeholder 2"/>
            <p:cNvSpPr txBox="1">
              <a:spLocks/>
            </p:cNvSpPr>
            <p:nvPr/>
          </p:nvSpPr>
          <p:spPr>
            <a:xfrm>
              <a:off x="1796901" y="2938534"/>
              <a:ext cx="4583219" cy="103804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t>Provide aviation services to Airlines, ANSPs, Governments and the Military in over 30 countries</a:t>
              </a:r>
            </a:p>
          </p:txBody>
        </p:sp>
        <p:cxnSp>
          <p:nvCxnSpPr>
            <p:cNvPr id="22" name="Straight Connector 21"/>
            <p:cNvCxnSpPr/>
            <p:nvPr/>
          </p:nvCxnSpPr>
          <p:spPr>
            <a:xfrm>
              <a:off x="1573615" y="2826341"/>
              <a:ext cx="0" cy="115023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69849" y="2929158"/>
            <a:ext cx="5540181" cy="939800"/>
            <a:chOff x="469849" y="4368085"/>
            <a:chExt cx="5540181" cy="939800"/>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849" y="4368085"/>
              <a:ext cx="939800" cy="939800"/>
            </a:xfrm>
            <a:prstGeom prst="rect">
              <a:avLst/>
            </a:prstGeom>
          </p:spPr>
        </p:pic>
        <p:sp>
          <p:nvSpPr>
            <p:cNvPr id="18" name="Content Placeholder 2"/>
            <p:cNvSpPr txBox="1">
              <a:spLocks/>
            </p:cNvSpPr>
            <p:nvPr/>
          </p:nvSpPr>
          <p:spPr>
            <a:xfrm>
              <a:off x="1796902" y="4525821"/>
              <a:ext cx="4213128" cy="78206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a:t>Provide air traffic control services at airport towers</a:t>
              </a:r>
              <a:endParaRPr lang="en-GB" sz="2400" dirty="0"/>
            </a:p>
          </p:txBody>
        </p:sp>
        <p:cxnSp>
          <p:nvCxnSpPr>
            <p:cNvPr id="24" name="Straight Connector 23"/>
            <p:cNvCxnSpPr/>
            <p:nvPr/>
          </p:nvCxnSpPr>
          <p:spPr>
            <a:xfrm>
              <a:off x="1573615" y="4389351"/>
              <a:ext cx="0" cy="90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7464052" y="1511307"/>
            <a:ext cx="0" cy="377804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a:xfrm>
            <a:off x="7719529" y="1631624"/>
            <a:ext cx="4220827" cy="793199"/>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t>A leading member of initiatives and alliances</a:t>
            </a:r>
          </a:p>
        </p:txBody>
      </p:sp>
      <p:grpSp>
        <p:nvGrpSpPr>
          <p:cNvPr id="9" name="Group 8"/>
          <p:cNvGrpSpPr/>
          <p:nvPr/>
        </p:nvGrpSpPr>
        <p:grpSpPr>
          <a:xfrm>
            <a:off x="6438971" y="1511169"/>
            <a:ext cx="850054" cy="850054"/>
            <a:chOff x="6438971" y="2600616"/>
            <a:chExt cx="850054" cy="850054"/>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0583" y="2652228"/>
              <a:ext cx="746830" cy="746830"/>
            </a:xfrm>
            <a:prstGeom prst="rect">
              <a:avLst/>
            </a:prstGeom>
          </p:spPr>
        </p:pic>
        <p:sp>
          <p:nvSpPr>
            <p:cNvPr id="7" name="Oval 6"/>
            <p:cNvSpPr/>
            <p:nvPr/>
          </p:nvSpPr>
          <p:spPr>
            <a:xfrm>
              <a:off x="6438971" y="2600616"/>
              <a:ext cx="850054" cy="850054"/>
            </a:xfrm>
            <a:prstGeom prst="ellipse">
              <a:avLst/>
            </a:prstGeom>
            <a:noFill/>
            <a:ln w="25400">
              <a:solidFill>
                <a:srgbClr val="1455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307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29339" y="1616148"/>
            <a:ext cx="2296633" cy="22966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48809" y="1789816"/>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24030" y="1616148"/>
            <a:ext cx="2296633" cy="2296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43500" y="1789816"/>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521302" y="1616148"/>
            <a:ext cx="2296633" cy="2296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40772" y="1789816"/>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328298" y="1616148"/>
            <a:ext cx="2296633" cy="2296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047768" y="1789816"/>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GB" dirty="0"/>
              <a:t>Our ISO Certifications</a:t>
            </a:r>
          </a:p>
        </p:txBody>
      </p:sp>
      <p:sp>
        <p:nvSpPr>
          <p:cNvPr id="5" name="Slide Number Placeholder 4"/>
          <p:cNvSpPr>
            <a:spLocks noGrp="1"/>
          </p:cNvSpPr>
          <p:nvPr>
            <p:ph type="sldNum" sz="quarter" idx="12"/>
          </p:nvPr>
        </p:nvSpPr>
        <p:spPr/>
        <p:txBody>
          <a:bodyPr/>
          <a:lstStyle/>
          <a:p>
            <a:fld id="{25B7283F-C0A8-1B4F-875E-A7C13B1B9406}" type="slidenum">
              <a:rPr lang="en-GB" smtClean="0"/>
              <a:t>6</a:t>
            </a:fld>
            <a:endParaRPr lang="en-GB" dirty="0"/>
          </a:p>
        </p:txBody>
      </p:sp>
      <p:sp>
        <p:nvSpPr>
          <p:cNvPr id="21" name="Content Placeholder 2"/>
          <p:cNvSpPr txBox="1">
            <a:spLocks/>
          </p:cNvSpPr>
          <p:nvPr/>
        </p:nvSpPr>
        <p:spPr>
          <a:xfrm>
            <a:off x="465364" y="4065183"/>
            <a:ext cx="3096543" cy="17826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1900"/>
              </a:lnSpc>
            </a:pPr>
            <a:r>
              <a:rPr lang="en-GB" sz="1600" dirty="0"/>
              <a:t>Certified for all activities including the planning, design, training, management and operation of Air Traffic Management, Air Traffic Engineering and Aeronautical Information Management services</a:t>
            </a:r>
          </a:p>
        </p:txBody>
      </p:sp>
      <p:sp>
        <p:nvSpPr>
          <p:cNvPr id="23" name="Content Placeholder 2"/>
          <p:cNvSpPr txBox="1">
            <a:spLocks/>
          </p:cNvSpPr>
          <p:nvPr/>
        </p:nvSpPr>
        <p:spPr>
          <a:xfrm>
            <a:off x="3878415" y="4065183"/>
            <a:ext cx="1980125" cy="17826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1900"/>
              </a:lnSpc>
            </a:pPr>
            <a:r>
              <a:rPr lang="en-GB" sz="1600" dirty="0"/>
              <a:t>Environmental Management System</a:t>
            </a:r>
          </a:p>
        </p:txBody>
      </p:sp>
      <p:sp>
        <p:nvSpPr>
          <p:cNvPr id="24" name="Content Placeholder 2"/>
          <p:cNvSpPr txBox="1">
            <a:spLocks/>
          </p:cNvSpPr>
          <p:nvPr/>
        </p:nvSpPr>
        <p:spPr>
          <a:xfrm>
            <a:off x="6679555" y="4065183"/>
            <a:ext cx="1980125" cy="17826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1900"/>
              </a:lnSpc>
            </a:pPr>
            <a:r>
              <a:rPr lang="en-GB" sz="1600" dirty="0"/>
              <a:t>Risk Management Standard</a:t>
            </a:r>
          </a:p>
        </p:txBody>
      </p:sp>
      <p:sp>
        <p:nvSpPr>
          <p:cNvPr id="25" name="Content Placeholder 2"/>
          <p:cNvSpPr txBox="1">
            <a:spLocks/>
          </p:cNvSpPr>
          <p:nvPr/>
        </p:nvSpPr>
        <p:spPr>
          <a:xfrm>
            <a:off x="9477367" y="4065183"/>
            <a:ext cx="1980125" cy="17826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1900"/>
              </a:lnSpc>
            </a:pPr>
            <a:r>
              <a:rPr lang="en-GB" sz="1600" dirty="0"/>
              <a:t>Information Security Management</a:t>
            </a:r>
          </a:p>
        </p:txBody>
      </p:sp>
      <p:sp>
        <p:nvSpPr>
          <p:cNvPr id="26" name="Content Placeholder 2"/>
          <p:cNvSpPr txBox="1">
            <a:spLocks/>
          </p:cNvSpPr>
          <p:nvPr/>
        </p:nvSpPr>
        <p:spPr>
          <a:xfrm>
            <a:off x="829339" y="2889056"/>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400" dirty="0">
                <a:solidFill>
                  <a:schemeClr val="bg1"/>
                </a:solidFill>
              </a:rPr>
              <a:t>ISO 9001:</a:t>
            </a:r>
            <a:br>
              <a:rPr lang="en-GB" sz="2400" dirty="0">
                <a:solidFill>
                  <a:schemeClr val="bg1"/>
                </a:solidFill>
              </a:rPr>
            </a:br>
            <a:r>
              <a:rPr lang="en-GB" sz="2400" dirty="0">
                <a:solidFill>
                  <a:schemeClr val="bg1"/>
                </a:solidFill>
              </a:rPr>
              <a:t>2015</a:t>
            </a:r>
          </a:p>
        </p:txBody>
      </p:sp>
      <p:sp>
        <p:nvSpPr>
          <p:cNvPr id="27" name="Content Placeholder 2"/>
          <p:cNvSpPr txBox="1">
            <a:spLocks/>
          </p:cNvSpPr>
          <p:nvPr/>
        </p:nvSpPr>
        <p:spPr>
          <a:xfrm>
            <a:off x="3724030" y="2889056"/>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400" dirty="0">
                <a:solidFill>
                  <a:schemeClr val="bg1"/>
                </a:solidFill>
              </a:rPr>
              <a:t>ISO 14001</a:t>
            </a:r>
          </a:p>
        </p:txBody>
      </p:sp>
      <p:sp>
        <p:nvSpPr>
          <p:cNvPr id="28" name="Content Placeholder 2"/>
          <p:cNvSpPr txBox="1">
            <a:spLocks/>
          </p:cNvSpPr>
          <p:nvPr/>
        </p:nvSpPr>
        <p:spPr>
          <a:xfrm>
            <a:off x="6521300" y="2889056"/>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400" dirty="0">
                <a:solidFill>
                  <a:schemeClr val="bg1"/>
                </a:solidFill>
              </a:rPr>
              <a:t>ISO 31000</a:t>
            </a:r>
          </a:p>
        </p:txBody>
      </p:sp>
      <p:sp>
        <p:nvSpPr>
          <p:cNvPr id="29" name="Content Placeholder 2"/>
          <p:cNvSpPr txBox="1">
            <a:spLocks/>
          </p:cNvSpPr>
          <p:nvPr/>
        </p:nvSpPr>
        <p:spPr>
          <a:xfrm>
            <a:off x="9310871" y="2889056"/>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700"/>
              </a:lnSpc>
            </a:pPr>
            <a:r>
              <a:rPr lang="en-GB" sz="2400" dirty="0">
                <a:solidFill>
                  <a:schemeClr val="bg1"/>
                </a:solidFill>
              </a:rPr>
              <a:t>ISO 27001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808" y="1789815"/>
            <a:ext cx="846418" cy="846418"/>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268" y="1789815"/>
            <a:ext cx="846418" cy="846418"/>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408" y="1789815"/>
            <a:ext cx="846418" cy="846418"/>
          </a:xfrm>
          <a:prstGeom prst="rect">
            <a:avLst/>
          </a:prstGeom>
        </p:spPr>
      </p:pic>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042" y="1789815"/>
            <a:ext cx="846418" cy="846418"/>
          </a:xfrm>
          <a:prstGeom prst="rect">
            <a:avLst/>
          </a:prstGeom>
        </p:spPr>
      </p:pic>
    </p:spTree>
    <p:extLst>
      <p:ext uri="{BB962C8B-B14F-4D97-AF65-F5344CB8AC3E}">
        <p14:creationId xmlns:p14="http://schemas.microsoft.com/office/powerpoint/2010/main" val="470044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DATL756V\User1$\803433\Downloads\Screen Shot 2018-08-17 at 09.19.24.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10"/>
          <a:stretch/>
        </p:blipFill>
        <p:spPr bwMode="auto">
          <a:xfrm>
            <a:off x="6124881" y="1504860"/>
            <a:ext cx="5720306" cy="397291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392636" y="2456502"/>
            <a:ext cx="2628000" cy="262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1295" y="2456502"/>
            <a:ext cx="2628000" cy="262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a:t>Management of </a:t>
            </a:r>
            <a:r>
              <a:rPr lang="en-GB"/>
              <a:t>UK Airspace</a:t>
            </a:r>
            <a:endParaRPr lang="en-GB" dirty="0"/>
          </a:p>
        </p:txBody>
      </p:sp>
      <p:sp>
        <p:nvSpPr>
          <p:cNvPr id="3" name="Content Placeholder 2"/>
          <p:cNvSpPr>
            <a:spLocks noGrp="1"/>
          </p:cNvSpPr>
          <p:nvPr>
            <p:ph idx="1"/>
          </p:nvPr>
        </p:nvSpPr>
        <p:spPr>
          <a:xfrm>
            <a:off x="433466" y="1886806"/>
            <a:ext cx="3626855" cy="622478"/>
          </a:xfrm>
        </p:spPr>
        <p:txBody>
          <a:bodyPr>
            <a:normAutofit/>
          </a:bodyPr>
          <a:lstStyle/>
          <a:p>
            <a:r>
              <a:rPr lang="en-GB" sz="2400"/>
              <a:t>In UK airspace we handle</a:t>
            </a:r>
            <a:endParaRPr lang="en-GB" sz="2400" dirty="0"/>
          </a:p>
        </p:txBody>
      </p:sp>
      <p:sp>
        <p:nvSpPr>
          <p:cNvPr id="5" name="Slide Number Placeholder 4"/>
          <p:cNvSpPr>
            <a:spLocks noGrp="1"/>
          </p:cNvSpPr>
          <p:nvPr>
            <p:ph type="sldNum" sz="quarter" idx="12"/>
          </p:nvPr>
        </p:nvSpPr>
        <p:spPr/>
        <p:txBody>
          <a:bodyPr/>
          <a:lstStyle/>
          <a:p>
            <a:fld id="{25B7283F-C0A8-1B4F-875E-A7C13B1B9406}" type="slidenum">
              <a:rPr lang="en-GB" smtClean="0"/>
              <a:t>7</a:t>
            </a:fld>
            <a:endParaRPr lang="en-GB" dirty="0"/>
          </a:p>
        </p:txBody>
      </p:sp>
      <p:sp>
        <p:nvSpPr>
          <p:cNvPr id="12" name="Content Placeholder 2"/>
          <p:cNvSpPr txBox="1">
            <a:spLocks/>
          </p:cNvSpPr>
          <p:nvPr/>
        </p:nvSpPr>
        <p:spPr>
          <a:xfrm>
            <a:off x="3513263" y="3718779"/>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2300" dirty="0">
                <a:solidFill>
                  <a:schemeClr val="bg1"/>
                </a:solidFill>
              </a:rPr>
              <a:t>Over </a:t>
            </a:r>
            <a:r>
              <a:rPr lang="en-GB" sz="2300" dirty="0">
                <a:solidFill>
                  <a:schemeClr val="bg1"/>
                </a:solidFill>
                <a:latin typeface="Roboto Medium" charset="0"/>
                <a:ea typeface="Roboto Medium" charset="0"/>
                <a:cs typeface="Roboto Medium" charset="0"/>
              </a:rPr>
              <a:t>250</a:t>
            </a:r>
            <a:r>
              <a:rPr lang="en-GB" sz="2300" dirty="0">
                <a:solidFill>
                  <a:schemeClr val="bg1"/>
                </a:solidFill>
              </a:rPr>
              <a:t> million</a:t>
            </a:r>
            <a:br>
              <a:rPr lang="en-GB" sz="2300" dirty="0">
                <a:solidFill>
                  <a:schemeClr val="bg1"/>
                </a:solidFill>
              </a:rPr>
            </a:br>
            <a:r>
              <a:rPr lang="en-GB" sz="2300" dirty="0">
                <a:solidFill>
                  <a:schemeClr val="bg1"/>
                </a:solidFill>
              </a:rPr>
              <a:t>passengers</a:t>
            </a:r>
          </a:p>
        </p:txBody>
      </p:sp>
      <p:sp>
        <p:nvSpPr>
          <p:cNvPr id="13" name="Content Placeholder 2"/>
          <p:cNvSpPr txBox="1">
            <a:spLocks/>
          </p:cNvSpPr>
          <p:nvPr/>
        </p:nvSpPr>
        <p:spPr>
          <a:xfrm>
            <a:off x="601771" y="3718779"/>
            <a:ext cx="2296634" cy="102372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2300" dirty="0">
                <a:solidFill>
                  <a:schemeClr val="bg1"/>
                </a:solidFill>
                <a:latin typeface="Roboto Medium" charset="0"/>
                <a:ea typeface="Roboto Medium" charset="0"/>
                <a:cs typeface="Roboto Medium" charset="0"/>
              </a:rPr>
              <a:t>2.54</a:t>
            </a:r>
            <a:r>
              <a:rPr lang="en-GB" sz="2300" dirty="0">
                <a:solidFill>
                  <a:schemeClr val="bg1"/>
                </a:solidFill>
              </a:rPr>
              <a:t> million </a:t>
            </a:r>
            <a:r>
              <a:rPr lang="en-GB" sz="2300" spc="-50" dirty="0">
                <a:solidFill>
                  <a:schemeClr val="bg1"/>
                </a:solidFill>
              </a:rPr>
              <a:t>flights. 1.2% more than 2018</a:t>
            </a:r>
          </a:p>
        </p:txBody>
      </p:sp>
      <p:grpSp>
        <p:nvGrpSpPr>
          <p:cNvPr id="7" name="Group 6"/>
          <p:cNvGrpSpPr/>
          <p:nvPr/>
        </p:nvGrpSpPr>
        <p:grpSpPr>
          <a:xfrm>
            <a:off x="6357034" y="2456502"/>
            <a:ext cx="2628000" cy="2740729"/>
            <a:chOff x="6357034" y="2456502"/>
            <a:chExt cx="2628000" cy="2740729"/>
          </a:xfrm>
        </p:grpSpPr>
        <p:sp>
          <p:nvSpPr>
            <p:cNvPr id="8" name="Oval 7">
              <a:hlinkClick r:id="rId2"/>
            </p:cNvPr>
            <p:cNvSpPr/>
            <p:nvPr/>
          </p:nvSpPr>
          <p:spPr>
            <a:xfrm>
              <a:off x="6357034" y="2456502"/>
              <a:ext cx="2628000" cy="262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hlinkClick r:id="rId2"/>
            </p:cNvPr>
            <p:cNvSpPr txBox="1">
              <a:spLocks/>
            </p:cNvSpPr>
            <p:nvPr/>
          </p:nvSpPr>
          <p:spPr>
            <a:xfrm>
              <a:off x="6540420" y="3718779"/>
              <a:ext cx="2296634" cy="1478452"/>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2600"/>
                </a:lnSpc>
              </a:pPr>
              <a:r>
                <a:rPr lang="en-GB" sz="2300" dirty="0">
                  <a:solidFill>
                    <a:schemeClr val="bg1"/>
                  </a:solidFill>
                </a:rPr>
                <a:t>Watch our</a:t>
              </a:r>
              <a:br>
                <a:rPr lang="en-GB" sz="2300" dirty="0">
                  <a:solidFill>
                    <a:schemeClr val="bg1"/>
                  </a:solidFill>
                </a:rPr>
              </a:br>
              <a:r>
                <a:rPr lang="en-GB" sz="2300" dirty="0">
                  <a:solidFill>
                    <a:schemeClr val="bg1"/>
                  </a:solidFill>
                  <a:latin typeface="Roboto Medium" charset="0"/>
                  <a:ea typeface="Roboto Medium" charset="0"/>
                  <a:cs typeface="Roboto Medium" charset="0"/>
                </a:rPr>
                <a:t>Value of UK Airspace </a:t>
              </a:r>
              <a:r>
                <a:rPr lang="en-GB" sz="2300" dirty="0">
                  <a:solidFill>
                    <a:schemeClr val="bg1"/>
                  </a:solidFill>
                </a:rPr>
                <a:t>video</a:t>
              </a:r>
            </a:p>
          </p:txBody>
        </p:sp>
        <p:grpSp>
          <p:nvGrpSpPr>
            <p:cNvPr id="6" name="Group 5"/>
            <p:cNvGrpSpPr/>
            <p:nvPr/>
          </p:nvGrpSpPr>
          <p:grpSpPr>
            <a:xfrm>
              <a:off x="7259891" y="2630172"/>
              <a:ext cx="857692" cy="859474"/>
              <a:chOff x="7259891" y="2630172"/>
              <a:chExt cx="857692" cy="859474"/>
            </a:xfrm>
          </p:grpSpPr>
          <p:sp>
            <p:nvSpPr>
              <p:cNvPr id="9" name="Oval 8"/>
              <p:cNvSpPr/>
              <p:nvPr/>
            </p:nvSpPr>
            <p:spPr>
              <a:xfrm>
                <a:off x="7259891" y="2630172"/>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891" y="2638746"/>
                <a:ext cx="850900" cy="850900"/>
              </a:xfrm>
              <a:prstGeom prst="rect">
                <a:avLst/>
              </a:prstGeom>
            </p:spPr>
          </p:pic>
        </p:grpSp>
      </p:grpSp>
      <p:sp>
        <p:nvSpPr>
          <p:cNvPr id="18" name="Oval 17"/>
          <p:cNvSpPr/>
          <p:nvPr/>
        </p:nvSpPr>
        <p:spPr>
          <a:xfrm>
            <a:off x="4280741" y="2630172"/>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21242" y="2630172"/>
            <a:ext cx="857692" cy="85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242" y="2632165"/>
            <a:ext cx="850900" cy="8509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1181" y="2630172"/>
            <a:ext cx="861143" cy="861143"/>
          </a:xfrm>
          <a:prstGeom prst="rect">
            <a:avLst/>
          </a:prstGeom>
        </p:spPr>
      </p:pic>
    </p:spTree>
    <p:extLst>
      <p:ext uri="{BB962C8B-B14F-4D97-AF65-F5344CB8AC3E}">
        <p14:creationId xmlns:p14="http://schemas.microsoft.com/office/powerpoint/2010/main" val="314565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308" y="422045"/>
            <a:ext cx="7531100" cy="5791200"/>
          </a:xfrm>
          <a:prstGeom prst="rect">
            <a:avLst/>
          </a:prstGeom>
        </p:spPr>
      </p:pic>
      <p:sp>
        <p:nvSpPr>
          <p:cNvPr id="8" name="Title 1"/>
          <p:cNvSpPr txBox="1">
            <a:spLocks/>
          </p:cNvSpPr>
          <p:nvPr/>
        </p:nvSpPr>
        <p:spPr>
          <a:xfrm>
            <a:off x="433467" y="500036"/>
            <a:ext cx="9065734" cy="443198"/>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ATC Service Locations</a:t>
            </a:r>
          </a:p>
        </p:txBody>
      </p:sp>
      <p:sp>
        <p:nvSpPr>
          <p:cNvPr id="9" name="Content Placeholder 2"/>
          <p:cNvSpPr txBox="1">
            <a:spLocks/>
          </p:cNvSpPr>
          <p:nvPr/>
        </p:nvSpPr>
        <p:spPr>
          <a:xfrm>
            <a:off x="433466" y="1390105"/>
            <a:ext cx="5031669" cy="1302962"/>
          </a:xfrm>
          <a:prstGeom prst="rect">
            <a:avLst/>
          </a:prstGeom>
        </p:spPr>
        <p:txBody>
          <a:bodyPr>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700"/>
              </a:lnSpc>
            </a:pPr>
            <a:r>
              <a:rPr lang="en-GB" sz="2400" dirty="0">
                <a:solidFill>
                  <a:schemeClr val="bg1"/>
                </a:solidFill>
              </a:rPr>
              <a:t>We provide ATC services to 13 UK Towers, Gibraltar and in Spain as part of a joint venture with Ferrovial</a:t>
            </a:r>
          </a:p>
        </p:txBody>
      </p:sp>
      <p:sp>
        <p:nvSpPr>
          <p:cNvPr id="17"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8</a:t>
            </a:fld>
            <a:endParaRPr lang="en-GB" sz="1200" dirty="0">
              <a:solidFill>
                <a:schemeClr val="bg1"/>
              </a:solidFill>
              <a:latin typeface="Roboto Light" charset="0"/>
              <a:ea typeface="Roboto Light" charset="0"/>
              <a:cs typeface="Roboto Light" charset="0"/>
            </a:endParaRPr>
          </a:p>
        </p:txBody>
      </p:sp>
      <p:cxnSp>
        <p:nvCxnSpPr>
          <p:cNvPr id="19" name="Straight Connector 18"/>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00591" y="844601"/>
            <a:ext cx="10463126" cy="5270219"/>
            <a:chOff x="500591" y="844601"/>
            <a:chExt cx="10463126" cy="5270219"/>
          </a:xfrm>
        </p:grpSpPr>
        <p:grpSp>
          <p:nvGrpSpPr>
            <p:cNvPr id="3077" name="Group 3076"/>
            <p:cNvGrpSpPr/>
            <p:nvPr/>
          </p:nvGrpSpPr>
          <p:grpSpPr>
            <a:xfrm>
              <a:off x="7524065" y="844601"/>
              <a:ext cx="3439652" cy="5270219"/>
              <a:chOff x="7524065" y="844601"/>
              <a:chExt cx="3439652" cy="5270219"/>
            </a:xfrm>
          </p:grpSpPr>
          <p:sp>
            <p:nvSpPr>
              <p:cNvPr id="30" name="Oval 29"/>
              <p:cNvSpPr/>
              <p:nvPr/>
            </p:nvSpPr>
            <p:spPr>
              <a:xfrm>
                <a:off x="8216900" y="604497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5" name="Group 3074"/>
              <p:cNvGrpSpPr/>
              <p:nvPr/>
            </p:nvGrpSpPr>
            <p:grpSpPr>
              <a:xfrm>
                <a:off x="8188325" y="4816475"/>
                <a:ext cx="2755264" cy="1241195"/>
                <a:chOff x="8188325" y="4816475"/>
                <a:chExt cx="2755264" cy="1241195"/>
              </a:xfrm>
            </p:grpSpPr>
            <p:sp>
              <p:nvSpPr>
                <p:cNvPr id="21" name="Oval 20"/>
                <p:cNvSpPr/>
                <p:nvPr/>
              </p:nvSpPr>
              <p:spPr>
                <a:xfrm>
                  <a:off x="8505825" y="481647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274050" y="494347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543925" y="501015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937990" y="527685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664575" y="544501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499475" y="549947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223250" y="588939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188325" y="596877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99450" y="598782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691707" y="585447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770793" y="586927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319779" y="571474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04665" y="558589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092987" y="541965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249929" y="548788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12347" y="552014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957089" y="560708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841634" y="560276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89629" y="525645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9587991" y="541174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584768" y="5299028"/>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69245" y="532214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9480676" y="498250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680701" y="505952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822414" y="499760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680701" y="542962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946568" y="537516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0143784" y="520338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31340" y="541965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0873739" y="531177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0689143" y="486591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3" name="Group 3072"/>
              <p:cNvGrpSpPr/>
              <p:nvPr/>
            </p:nvGrpSpPr>
            <p:grpSpPr>
              <a:xfrm>
                <a:off x="7524065" y="844601"/>
                <a:ext cx="3439652" cy="3940850"/>
                <a:chOff x="7524065" y="844601"/>
                <a:chExt cx="3439652" cy="3940850"/>
              </a:xfrm>
            </p:grpSpPr>
            <p:sp>
              <p:nvSpPr>
                <p:cNvPr id="49" name="Oval 48"/>
                <p:cNvSpPr/>
                <p:nvPr/>
              </p:nvSpPr>
              <p:spPr>
                <a:xfrm>
                  <a:off x="8595603" y="409137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560678" y="408302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553828" y="471560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893867" y="4523928"/>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519781" y="454361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464457" y="454997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402626" y="455940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347381" y="4471318"/>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278974" y="440981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240826" y="4476363"/>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079493" y="402152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39070" y="448012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22533" y="457854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0049460" y="437759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0362976" y="408294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235847" y="427731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92178" y="430805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0089363" y="423837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0078912" y="415028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143784" y="375196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135711" y="353871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9841634" y="368926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9842512" y="357808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728804" y="3427933"/>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700891" y="3526358"/>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9721709" y="311239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621675" y="271408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9575328" y="2630300"/>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376784" y="281337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9219346" y="295623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039590" y="303419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8369300" y="313816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918681" y="3275717"/>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031971" y="2292173"/>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477899" y="269717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8464550" y="277857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499395" y="1441789"/>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339775" y="130999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962121" y="132025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647078" y="209582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847642" y="1379842"/>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734425" y="125750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979914" y="887726"/>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524065" y="1456495"/>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313075" y="844601"/>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7802896" y="943234"/>
                  <a:ext cx="69850" cy="69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500591" y="3482489"/>
              <a:ext cx="5264826" cy="2365651"/>
              <a:chOff x="500591" y="3482489"/>
              <a:chExt cx="5264826" cy="2365651"/>
            </a:xfrm>
          </p:grpSpPr>
          <p:sp>
            <p:nvSpPr>
              <p:cNvPr id="136" name="Oval 135"/>
              <p:cNvSpPr/>
              <p:nvPr/>
            </p:nvSpPr>
            <p:spPr>
              <a:xfrm>
                <a:off x="500591" y="3505267"/>
                <a:ext cx="181651" cy="1816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ontent Placeholder 2"/>
              <p:cNvSpPr txBox="1">
                <a:spLocks/>
              </p:cNvSpPr>
              <p:nvPr/>
            </p:nvSpPr>
            <p:spPr>
              <a:xfrm>
                <a:off x="801610" y="3482489"/>
                <a:ext cx="2065794" cy="295729"/>
              </a:xfrm>
              <a:prstGeom prst="rect">
                <a:avLst/>
              </a:prstGeom>
            </p:spPr>
            <p:txBody>
              <a:bodyPr wrap="none" lIns="0" tIns="0" rIns="0" bIns="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00"/>
                  </a:lnSpc>
                  <a:spcAft>
                    <a:spcPts val="200"/>
                  </a:spcAft>
                </a:pPr>
                <a:r>
                  <a:rPr lang="en-GB" sz="1600" dirty="0">
                    <a:solidFill>
                      <a:schemeClr val="bg1"/>
                    </a:solidFill>
                  </a:rPr>
                  <a:t>Operated by Aquila</a:t>
                </a:r>
              </a:p>
            </p:txBody>
          </p:sp>
          <p:sp>
            <p:nvSpPr>
              <p:cNvPr id="170" name="Oval 169"/>
              <p:cNvSpPr/>
              <p:nvPr/>
            </p:nvSpPr>
            <p:spPr>
              <a:xfrm>
                <a:off x="4431305" y="5586946"/>
                <a:ext cx="181651" cy="1816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Shape 195"/>
              <p:cNvSpPr/>
              <p:nvPr/>
            </p:nvSpPr>
            <p:spPr>
              <a:xfrm>
                <a:off x="4687064" y="5626765"/>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GIBRALTAR</a:t>
                </a:r>
              </a:p>
            </p:txBody>
          </p:sp>
        </p:grpSp>
      </p:grpSp>
      <p:grpSp>
        <p:nvGrpSpPr>
          <p:cNvPr id="2" name="Group 1"/>
          <p:cNvGrpSpPr/>
          <p:nvPr/>
        </p:nvGrpSpPr>
        <p:grpSpPr>
          <a:xfrm>
            <a:off x="502013" y="1624103"/>
            <a:ext cx="11229952" cy="4325575"/>
            <a:chOff x="424388" y="1577549"/>
            <a:chExt cx="11229952" cy="4325575"/>
          </a:xfrm>
        </p:grpSpPr>
        <p:sp>
          <p:nvSpPr>
            <p:cNvPr id="20" name="Content Placeholder 2"/>
            <p:cNvSpPr txBox="1">
              <a:spLocks/>
            </p:cNvSpPr>
            <p:nvPr/>
          </p:nvSpPr>
          <p:spPr>
            <a:xfrm>
              <a:off x="725406" y="2795450"/>
              <a:ext cx="1793099" cy="293162"/>
            </a:xfrm>
            <a:prstGeom prst="rect">
              <a:avLst/>
            </a:prstGeom>
          </p:spPr>
          <p:txBody>
            <a:bodyPr wrap="none" lIns="0" tIns="0" rIns="0" bIns="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00"/>
                </a:lnSpc>
                <a:spcAft>
                  <a:spcPts val="200"/>
                </a:spcAft>
              </a:pPr>
              <a:r>
                <a:rPr lang="en-GB" sz="1600" dirty="0">
                  <a:solidFill>
                    <a:schemeClr val="bg1"/>
                  </a:solidFill>
                </a:rPr>
                <a:t>Operated by NATS</a:t>
              </a:r>
            </a:p>
          </p:txBody>
        </p:sp>
        <p:grpSp>
          <p:nvGrpSpPr>
            <p:cNvPr id="102" name="Group 101"/>
            <p:cNvGrpSpPr/>
            <p:nvPr/>
          </p:nvGrpSpPr>
          <p:grpSpPr>
            <a:xfrm>
              <a:off x="7931018" y="1577549"/>
              <a:ext cx="2601963" cy="4011073"/>
              <a:chOff x="7931018" y="1577549"/>
              <a:chExt cx="2601963" cy="4011073"/>
            </a:xfrm>
          </p:grpSpPr>
          <p:sp>
            <p:nvSpPr>
              <p:cNvPr id="114" name="Oval 113"/>
              <p:cNvSpPr/>
              <p:nvPr/>
            </p:nvSpPr>
            <p:spPr>
              <a:xfrm>
                <a:off x="8900556" y="5052350"/>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9152433" y="5195469"/>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9773653" y="5406971"/>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9918815" y="5209320"/>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028091" y="5014991"/>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341795" y="4929843"/>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0351330" y="4706471"/>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113837" y="4708572"/>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9287577" y="3909301"/>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7931018" y="3176628"/>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8512824" y="2385947"/>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9298721" y="1577549"/>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Oval 133"/>
            <p:cNvSpPr/>
            <p:nvPr/>
          </p:nvSpPr>
          <p:spPr>
            <a:xfrm>
              <a:off x="424388" y="2818906"/>
              <a:ext cx="181651" cy="1816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Shape 215"/>
            <p:cNvSpPr/>
            <p:nvPr/>
          </p:nvSpPr>
          <p:spPr>
            <a:xfrm>
              <a:off x="8164849" y="3203409"/>
              <a:ext cx="920363" cy="1548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chemeClr val="bg1"/>
                  </a:solidFill>
                  <a:latin typeface="Roboto Medium" charset="0"/>
                  <a:ea typeface="Roboto Medium" charset="0"/>
                  <a:cs typeface="Roboto Medium" charset="0"/>
                </a:rPr>
                <a:t>BELFAST</a:t>
              </a:r>
              <a:r>
                <a:rPr lang="en-GB" sz="989" spc="0" dirty="0">
                  <a:solidFill>
                    <a:schemeClr val="bg1"/>
                  </a:solidFill>
                  <a:latin typeface="Roboto Medium" charset="0"/>
                  <a:ea typeface="Roboto Medium" charset="0"/>
                  <a:cs typeface="Roboto Medium" charset="0"/>
                </a:rPr>
                <a:t> CITY</a:t>
              </a:r>
            </a:p>
          </p:txBody>
        </p:sp>
        <p:sp>
          <p:nvSpPr>
            <p:cNvPr id="158" name="Shape 216"/>
            <p:cNvSpPr/>
            <p:nvPr/>
          </p:nvSpPr>
          <p:spPr>
            <a:xfrm>
              <a:off x="7810375" y="2426420"/>
              <a:ext cx="1078354"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GLASGOW</a:t>
              </a:r>
            </a:p>
          </p:txBody>
        </p:sp>
        <p:sp>
          <p:nvSpPr>
            <p:cNvPr id="160" name="Shape 218"/>
            <p:cNvSpPr/>
            <p:nvPr/>
          </p:nvSpPr>
          <p:spPr>
            <a:xfrm>
              <a:off x="9522465" y="1606610"/>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ABERDEEN</a:t>
              </a:r>
            </a:p>
          </p:txBody>
        </p:sp>
        <p:sp>
          <p:nvSpPr>
            <p:cNvPr id="161" name="Shape 219"/>
            <p:cNvSpPr/>
            <p:nvPr/>
          </p:nvSpPr>
          <p:spPr>
            <a:xfrm>
              <a:off x="9534946" y="3921536"/>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MANCHESTER</a:t>
              </a:r>
            </a:p>
          </p:txBody>
        </p:sp>
        <p:sp>
          <p:nvSpPr>
            <p:cNvPr id="162" name="Shape 220"/>
            <p:cNvSpPr/>
            <p:nvPr/>
          </p:nvSpPr>
          <p:spPr>
            <a:xfrm>
              <a:off x="9452753" y="4737472"/>
              <a:ext cx="606460"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LUTON</a:t>
              </a:r>
            </a:p>
          </p:txBody>
        </p:sp>
        <p:sp>
          <p:nvSpPr>
            <p:cNvPr id="163" name="Shape 221"/>
            <p:cNvSpPr/>
            <p:nvPr/>
          </p:nvSpPr>
          <p:spPr>
            <a:xfrm>
              <a:off x="8236029" y="5085955"/>
              <a:ext cx="606460"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a:solidFill>
                    <a:srgbClr val="FFFFFF"/>
                  </a:solidFill>
                  <a:latin typeface="Roboto Medium" charset="0"/>
                  <a:ea typeface="Roboto Medium" charset="0"/>
                  <a:cs typeface="Roboto Medium" charset="0"/>
                </a:rPr>
                <a:t>CARDIFF</a:t>
              </a:r>
            </a:p>
          </p:txBody>
        </p:sp>
        <p:sp>
          <p:nvSpPr>
            <p:cNvPr id="164" name="Shape 222"/>
            <p:cNvSpPr/>
            <p:nvPr/>
          </p:nvSpPr>
          <p:spPr>
            <a:xfrm>
              <a:off x="8550571" y="5257677"/>
              <a:ext cx="606461" cy="2466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a:solidFill>
                    <a:srgbClr val="FFFFFF"/>
                  </a:solidFill>
                  <a:latin typeface="Roboto Medium" charset="0"/>
                  <a:ea typeface="Roboto Medium" charset="0"/>
                  <a:cs typeface="Roboto Medium" charset="0"/>
                </a:rPr>
                <a:t>BRISTOL</a:t>
              </a:r>
            </a:p>
          </p:txBody>
        </p:sp>
        <p:sp>
          <p:nvSpPr>
            <p:cNvPr id="165" name="Shape 223"/>
            <p:cNvSpPr/>
            <p:nvPr/>
          </p:nvSpPr>
          <p:spPr>
            <a:xfrm>
              <a:off x="9868546" y="5652093"/>
              <a:ext cx="1309800" cy="2510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a:lnSpc>
                  <a:spcPct val="95000"/>
                </a:lnSpc>
                <a:defRPr sz="1000" spc="-100">
                  <a:solidFill>
                    <a:srgbClr val="FFFFFF"/>
                  </a:solidFill>
                  <a:latin typeface="Calibri"/>
                  <a:ea typeface="Calibri"/>
                  <a:cs typeface="Calibri"/>
                  <a:sym typeface="Calibri"/>
                </a:defRPr>
              </a:lvl1pPr>
            </a:lstStyle>
            <a:p>
              <a:pPr lvl="0" algn="l">
                <a:defRPr sz="1800" spc="0">
                  <a:solidFill>
                    <a:srgbClr val="000000"/>
                  </a:solidFill>
                </a:defRPr>
              </a:pPr>
              <a:r>
                <a:rPr sz="1000" spc="0" dirty="0">
                  <a:solidFill>
                    <a:srgbClr val="FFFFFF"/>
                  </a:solidFill>
                  <a:latin typeface="Roboto Medium" charset="0"/>
                  <a:ea typeface="Roboto Medium" charset="0"/>
                  <a:cs typeface="Roboto Medium" charset="0"/>
                </a:rPr>
                <a:t>SOUTHAMPTON</a:t>
              </a:r>
            </a:p>
          </p:txBody>
        </p:sp>
        <p:sp>
          <p:nvSpPr>
            <p:cNvPr id="166" name="Shape 224"/>
            <p:cNvSpPr/>
            <p:nvPr/>
          </p:nvSpPr>
          <p:spPr>
            <a:xfrm>
              <a:off x="10546053" y="4666747"/>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STANSTED</a:t>
              </a:r>
            </a:p>
          </p:txBody>
        </p:sp>
        <p:sp>
          <p:nvSpPr>
            <p:cNvPr id="167" name="Shape 226"/>
            <p:cNvSpPr/>
            <p:nvPr/>
          </p:nvSpPr>
          <p:spPr>
            <a:xfrm>
              <a:off x="10193147" y="5119608"/>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HEATHROW</a:t>
              </a:r>
            </a:p>
          </p:txBody>
        </p:sp>
        <p:sp>
          <p:nvSpPr>
            <p:cNvPr id="168" name="Shape 227"/>
            <p:cNvSpPr/>
            <p:nvPr/>
          </p:nvSpPr>
          <p:spPr>
            <a:xfrm>
              <a:off x="10084403" y="5302264"/>
              <a:ext cx="1391382"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sz="989" cap="all" spc="0" dirty="0">
                  <a:solidFill>
                    <a:srgbClr val="FFFFFF"/>
                  </a:solidFill>
                  <a:latin typeface="Roboto Medium" charset="0"/>
                  <a:ea typeface="Roboto Medium" charset="0"/>
                  <a:cs typeface="Roboto Medium" charset="0"/>
                </a:rPr>
                <a:t>Farnborough</a:t>
              </a:r>
            </a:p>
          </p:txBody>
        </p:sp>
        <p:sp>
          <p:nvSpPr>
            <p:cNvPr id="169" name="Shape 224"/>
            <p:cNvSpPr/>
            <p:nvPr/>
          </p:nvSpPr>
          <p:spPr>
            <a:xfrm>
              <a:off x="10575987" y="4944298"/>
              <a:ext cx="1078353" cy="2213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lang="en-GB" sz="989" spc="0" dirty="0">
                  <a:solidFill>
                    <a:srgbClr val="FFFFFF"/>
                  </a:solidFill>
                  <a:latin typeface="Roboto Medium" charset="0"/>
                  <a:ea typeface="Roboto Medium" charset="0"/>
                  <a:cs typeface="Roboto Medium" charset="0"/>
                </a:rPr>
                <a:t>LONDON CITY</a:t>
              </a:r>
              <a:endParaRPr sz="989" spc="0" dirty="0">
                <a:solidFill>
                  <a:srgbClr val="FFFFFF"/>
                </a:solidFill>
                <a:latin typeface="Roboto Medium" charset="0"/>
                <a:ea typeface="Roboto Medium" charset="0"/>
                <a:cs typeface="Roboto Medium" charset="0"/>
              </a:endParaRPr>
            </a:p>
          </p:txBody>
        </p:sp>
      </p:grpSp>
      <p:sp>
        <p:nvSpPr>
          <p:cNvPr id="140" name="Shape 215"/>
          <p:cNvSpPr/>
          <p:nvPr/>
        </p:nvSpPr>
        <p:spPr>
          <a:xfrm>
            <a:off x="6707166" y="3090721"/>
            <a:ext cx="1244221" cy="3567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905255">
              <a:lnSpc>
                <a:spcPct val="95000"/>
              </a:lnSpc>
              <a:defRPr sz="989" spc="-98">
                <a:solidFill>
                  <a:srgbClr val="FFFFFF"/>
                </a:solidFill>
                <a:latin typeface="Calibri"/>
                <a:ea typeface="Calibri"/>
                <a:cs typeface="Calibri"/>
                <a:sym typeface="Calibri"/>
              </a:defRPr>
            </a:lvl1pPr>
          </a:lstStyle>
          <a:p>
            <a:pPr lvl="0" algn="r">
              <a:defRPr sz="1800" spc="0">
                <a:solidFill>
                  <a:srgbClr val="000000"/>
                </a:solidFill>
              </a:defRPr>
            </a:pPr>
            <a:r>
              <a:rPr sz="989" spc="0" dirty="0">
                <a:solidFill>
                  <a:schemeClr val="bg1"/>
                </a:solidFill>
                <a:latin typeface="Roboto Medium" charset="0"/>
                <a:ea typeface="Roboto Medium" charset="0"/>
                <a:cs typeface="Roboto Medium" charset="0"/>
              </a:rPr>
              <a:t>BELFAST</a:t>
            </a:r>
            <a:r>
              <a:rPr lang="en-GB" sz="989" spc="0" dirty="0">
                <a:solidFill>
                  <a:schemeClr val="bg1"/>
                </a:solidFill>
                <a:latin typeface="Roboto Medium" charset="0"/>
                <a:ea typeface="Roboto Medium" charset="0"/>
                <a:cs typeface="Roboto Medium" charset="0"/>
              </a:rPr>
              <a:t> INTERNATIONAL</a:t>
            </a:r>
          </a:p>
        </p:txBody>
      </p:sp>
      <p:sp>
        <p:nvSpPr>
          <p:cNvPr id="3" name="Shape 205"/>
          <p:cNvSpPr/>
          <p:nvPr/>
        </p:nvSpPr>
        <p:spPr>
          <a:xfrm>
            <a:off x="4547220" y="4883665"/>
            <a:ext cx="845652" cy="1138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lang="en-GB" sz="990" cap="none" spc="0" dirty="0">
                <a:solidFill>
                  <a:schemeClr val="bg1"/>
                </a:solidFill>
                <a:latin typeface="Roboto Medium"/>
                <a:ea typeface="Roboto Medium" charset="0"/>
                <a:cs typeface="Roboto Medium" charset="0"/>
              </a:rPr>
              <a:t>C</a:t>
            </a:r>
            <a:r>
              <a:rPr lang="en-GB" sz="990" cap="none" dirty="0">
                <a:solidFill>
                  <a:schemeClr val="bg1"/>
                </a:solidFill>
                <a:latin typeface="Roboto Medium"/>
              </a:rPr>
              <a:t>Ó</a:t>
            </a:r>
            <a:r>
              <a:rPr lang="en-GB" sz="990" cap="none" spc="0" dirty="0">
                <a:solidFill>
                  <a:schemeClr val="bg1"/>
                </a:solidFill>
                <a:latin typeface="Roboto Medium"/>
                <a:ea typeface="Roboto Medium" charset="0"/>
                <a:cs typeface="Roboto Medium" charset="0"/>
              </a:rPr>
              <a:t>RDOBA</a:t>
            </a:r>
          </a:p>
        </p:txBody>
      </p:sp>
      <p:grpSp>
        <p:nvGrpSpPr>
          <p:cNvPr id="32" name="Group 31"/>
          <p:cNvGrpSpPr/>
          <p:nvPr/>
        </p:nvGrpSpPr>
        <p:grpSpPr>
          <a:xfrm>
            <a:off x="493719" y="3138166"/>
            <a:ext cx="7009748" cy="2421085"/>
            <a:chOff x="493719" y="3138166"/>
            <a:chExt cx="7009748" cy="2421085"/>
          </a:xfrm>
        </p:grpSpPr>
        <p:grpSp>
          <p:nvGrpSpPr>
            <p:cNvPr id="12" name="Group 11"/>
            <p:cNvGrpSpPr/>
            <p:nvPr/>
          </p:nvGrpSpPr>
          <p:grpSpPr>
            <a:xfrm>
              <a:off x="493719" y="3138166"/>
              <a:ext cx="7009748" cy="2421085"/>
              <a:chOff x="493719" y="3138166"/>
              <a:chExt cx="7009748" cy="2421085"/>
            </a:xfrm>
          </p:grpSpPr>
          <p:grpSp>
            <p:nvGrpSpPr>
              <p:cNvPr id="6" name="Group 5"/>
              <p:cNvGrpSpPr/>
              <p:nvPr/>
            </p:nvGrpSpPr>
            <p:grpSpPr>
              <a:xfrm>
                <a:off x="493719" y="3138166"/>
                <a:ext cx="7009748" cy="2421085"/>
                <a:chOff x="500591" y="3141775"/>
                <a:chExt cx="7009748" cy="2421085"/>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578" y="3184283"/>
                  <a:ext cx="2692400" cy="2349500"/>
                </a:xfrm>
                <a:prstGeom prst="rect">
                  <a:avLst/>
                </a:prstGeom>
              </p:spPr>
            </p:pic>
            <p:sp>
              <p:nvSpPr>
                <p:cNvPr id="135" name="Oval 134"/>
                <p:cNvSpPr/>
                <p:nvPr/>
              </p:nvSpPr>
              <p:spPr>
                <a:xfrm>
                  <a:off x="500591" y="3171536"/>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ontent Placeholder 2"/>
                <p:cNvSpPr txBox="1">
                  <a:spLocks/>
                </p:cNvSpPr>
                <p:nvPr/>
              </p:nvSpPr>
              <p:spPr>
                <a:xfrm>
                  <a:off x="805141" y="3141775"/>
                  <a:ext cx="2283816" cy="310073"/>
                </a:xfrm>
                <a:prstGeom prst="rect">
                  <a:avLst/>
                </a:prstGeom>
              </p:spPr>
              <p:txBody>
                <a:bodyPr wrap="none" lIns="0" tIns="0" rIns="0" bIns="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tab pos="527050" algn="l"/>
                    </a:tabLst>
                    <a:defRPr sz="2200" b="0" i="0" kern="1200">
                      <a:solidFill>
                        <a:schemeClr val="tx1"/>
                      </a:solidFill>
                      <a:latin typeface="Roboto Light" charset="0"/>
                      <a:ea typeface="Roboto Light" charset="0"/>
                      <a:cs typeface="Roboto Light" charset="0"/>
                    </a:defRPr>
                  </a:lvl4pPr>
                  <a:lvl5pPr marL="801688" indent="-266700" algn="l" defTabSz="914400" rtl="0" eaLnBrk="1" latinLnBrk="0" hangingPunct="1">
                    <a:lnSpc>
                      <a:spcPct val="90000"/>
                    </a:lnSpc>
                    <a:spcBef>
                      <a:spcPts val="0"/>
                    </a:spcBef>
                    <a:spcAft>
                      <a:spcPts val="600"/>
                    </a:spcAft>
                    <a:buFont typeface="Arial"/>
                    <a:buChar char="•"/>
                    <a:tabLst/>
                    <a:defRPr sz="22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00"/>
                    </a:lnSpc>
                    <a:spcAft>
                      <a:spcPts val="200"/>
                    </a:spcAft>
                  </a:pPr>
                  <a:r>
                    <a:rPr lang="en-GB" sz="1600" dirty="0">
                      <a:solidFill>
                        <a:schemeClr val="bg1"/>
                      </a:solidFill>
                    </a:rPr>
                    <a:t>Operated by </a:t>
                  </a:r>
                  <a:r>
                    <a:rPr lang="en-GB" sz="1600" dirty="0" err="1">
                      <a:solidFill>
                        <a:schemeClr val="bg1"/>
                      </a:solidFill>
                    </a:rPr>
                    <a:t>FerroNATS</a:t>
                  </a:r>
                  <a:endParaRPr lang="en-GB" sz="1600" dirty="0">
                    <a:solidFill>
                      <a:schemeClr val="bg1"/>
                    </a:solidFill>
                  </a:endParaRPr>
                </a:p>
              </p:txBody>
            </p:sp>
            <p:sp>
              <p:nvSpPr>
                <p:cNvPr id="148" name="Shape 205"/>
                <p:cNvSpPr/>
                <p:nvPr/>
              </p:nvSpPr>
              <p:spPr>
                <a:xfrm>
                  <a:off x="4286069" y="3251582"/>
                  <a:ext cx="1078353"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sz="989" cap="all" spc="0" dirty="0">
                      <a:solidFill>
                        <a:srgbClr val="FFFFFF"/>
                      </a:solidFill>
                      <a:latin typeface="Roboto Medium" charset="0"/>
                      <a:ea typeface="Roboto Medium" charset="0"/>
                      <a:cs typeface="Roboto Medium" charset="0"/>
                    </a:rPr>
                    <a:t>A Coruña</a:t>
                  </a:r>
                </a:p>
              </p:txBody>
            </p:sp>
            <p:sp>
              <p:nvSpPr>
                <p:cNvPr id="150" name="Shape 207"/>
                <p:cNvSpPr/>
                <p:nvPr/>
              </p:nvSpPr>
              <p:spPr>
                <a:xfrm>
                  <a:off x="5272363" y="3817244"/>
                  <a:ext cx="1078353"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algn="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SABADELL</a:t>
                  </a:r>
                </a:p>
              </p:txBody>
            </p:sp>
            <p:sp>
              <p:nvSpPr>
                <p:cNvPr id="151" name="Shape 208"/>
                <p:cNvSpPr/>
                <p:nvPr/>
              </p:nvSpPr>
              <p:spPr>
                <a:xfrm>
                  <a:off x="3353439" y="4309844"/>
                  <a:ext cx="1527398" cy="3914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lvl="0" algn="r" defTabSz="905255">
                    <a:lnSpc>
                      <a:spcPct val="80000"/>
                    </a:lnSpc>
                    <a:defRPr>
                      <a:solidFill>
                        <a:srgbClr val="000000"/>
                      </a:solidFill>
                    </a:defRPr>
                  </a:pPr>
                  <a:r>
                    <a:rPr sz="989" cap="all" dirty="0">
                      <a:solidFill>
                        <a:srgbClr val="FFFFFF"/>
                      </a:solidFill>
                      <a:latin typeface="Roboto Medium" charset="0"/>
                      <a:ea typeface="Roboto Medium" charset="0"/>
                      <a:cs typeface="Roboto Medium" charset="0"/>
                      <a:sym typeface="Calibri"/>
                    </a:rPr>
                    <a:t>Madrid </a:t>
                  </a:r>
                  <a:endParaRPr sz="2376" dirty="0">
                    <a:solidFill>
                      <a:srgbClr val="FFFFFF"/>
                    </a:solidFill>
                    <a:latin typeface="Roboto Medium" charset="0"/>
                    <a:ea typeface="Roboto Medium" charset="0"/>
                    <a:cs typeface="Roboto Medium" charset="0"/>
                    <a:sym typeface="Calibri"/>
                  </a:endParaRPr>
                </a:p>
                <a:p>
                  <a:pPr lvl="0" algn="r" defTabSz="905255">
                    <a:lnSpc>
                      <a:spcPct val="80000"/>
                    </a:lnSpc>
                    <a:defRPr>
                      <a:solidFill>
                        <a:srgbClr val="000000"/>
                      </a:solidFill>
                    </a:defRPr>
                  </a:pPr>
                  <a:r>
                    <a:rPr sz="989" cap="all" dirty="0">
                      <a:solidFill>
                        <a:srgbClr val="FFFFFF"/>
                      </a:solidFill>
                      <a:latin typeface="Roboto Medium" charset="0"/>
                      <a:ea typeface="Roboto Medium" charset="0"/>
                      <a:cs typeface="Roboto Medium" charset="0"/>
                      <a:sym typeface="Calibri"/>
                    </a:rPr>
                    <a:t>Cuatro Vientos</a:t>
                  </a:r>
                </a:p>
              </p:txBody>
            </p:sp>
            <p:sp>
              <p:nvSpPr>
                <p:cNvPr id="152" name="Shape 209"/>
                <p:cNvSpPr/>
                <p:nvPr/>
              </p:nvSpPr>
              <p:spPr>
                <a:xfrm>
                  <a:off x="6014250" y="4368974"/>
                  <a:ext cx="1078353"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algn="r" defTabSz="905255">
                    <a:lnSpc>
                      <a:spcPct val="95000"/>
                    </a:lnSpc>
                    <a:defRPr sz="989" spc="-98">
                      <a:solidFill>
                        <a:srgbClr val="FFFFFF"/>
                      </a:solidFill>
                      <a:latin typeface="Calibri"/>
                      <a:ea typeface="Calibri"/>
                      <a:cs typeface="Calibri"/>
                      <a:sym typeface="Calibri"/>
                    </a:defRPr>
                  </a:lvl1pPr>
                </a:lstStyle>
                <a:p>
                  <a:pPr lvl="0" algn="l">
                    <a:defRPr sz="1800" spc="0">
                      <a:solidFill>
                        <a:srgbClr val="000000"/>
                      </a:solidFill>
                    </a:defRPr>
                  </a:pPr>
                  <a:r>
                    <a:rPr sz="989" spc="0" dirty="0">
                      <a:solidFill>
                        <a:srgbClr val="FFFFFF"/>
                      </a:solidFill>
                      <a:latin typeface="Roboto Medium" charset="0"/>
                      <a:ea typeface="Roboto Medium" charset="0"/>
                      <a:cs typeface="Roboto Medium" charset="0"/>
                    </a:rPr>
                    <a:t>VALENCIA</a:t>
                  </a:r>
                </a:p>
              </p:txBody>
            </p:sp>
            <p:sp>
              <p:nvSpPr>
                <p:cNvPr id="153" name="Shape 210"/>
                <p:cNvSpPr/>
                <p:nvPr/>
              </p:nvSpPr>
              <p:spPr>
                <a:xfrm>
                  <a:off x="5039067" y="4779911"/>
                  <a:ext cx="652376" cy="1539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algn="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ALICANTE</a:t>
                  </a:r>
                </a:p>
              </p:txBody>
            </p:sp>
            <p:sp>
              <p:nvSpPr>
                <p:cNvPr id="154" name="Shape 211"/>
                <p:cNvSpPr/>
                <p:nvPr/>
              </p:nvSpPr>
              <p:spPr>
                <a:xfrm>
                  <a:off x="3837370" y="5116220"/>
                  <a:ext cx="606360" cy="1590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SEVILL</a:t>
                  </a:r>
                  <a:r>
                    <a:rPr lang="en-GB" sz="989" spc="0" dirty="0">
                      <a:solidFill>
                        <a:srgbClr val="FFFFFF"/>
                      </a:solidFill>
                      <a:latin typeface="Roboto Medium" charset="0"/>
                      <a:ea typeface="Roboto Medium" charset="0"/>
                      <a:cs typeface="Roboto Medium" charset="0"/>
                    </a:rPr>
                    <a:t>A</a:t>
                  </a:r>
                  <a:endParaRPr sz="989" spc="0" dirty="0">
                    <a:solidFill>
                      <a:srgbClr val="FFFFFF"/>
                    </a:solidFill>
                    <a:latin typeface="Roboto Medium" charset="0"/>
                    <a:ea typeface="Roboto Medium" charset="0"/>
                    <a:cs typeface="Roboto Medium" charset="0"/>
                  </a:endParaRPr>
                </a:p>
              </p:txBody>
            </p:sp>
            <p:sp>
              <p:nvSpPr>
                <p:cNvPr id="155" name="Shape 212"/>
                <p:cNvSpPr/>
                <p:nvPr/>
              </p:nvSpPr>
              <p:spPr>
                <a:xfrm>
                  <a:off x="4578721" y="5341484"/>
                  <a:ext cx="1078353"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JEREZ</a:t>
                  </a:r>
                </a:p>
              </p:txBody>
            </p:sp>
            <p:sp>
              <p:nvSpPr>
                <p:cNvPr id="156" name="Shape 213"/>
                <p:cNvSpPr/>
                <p:nvPr/>
              </p:nvSpPr>
              <p:spPr>
                <a:xfrm>
                  <a:off x="6431987" y="4778195"/>
                  <a:ext cx="1078352"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IBIZA</a:t>
                  </a:r>
                </a:p>
              </p:txBody>
            </p:sp>
          </p:grpSp>
          <p:sp>
            <p:nvSpPr>
              <p:cNvPr id="149" name="Shape 206"/>
              <p:cNvSpPr/>
              <p:nvPr/>
            </p:nvSpPr>
            <p:spPr>
              <a:xfrm>
                <a:off x="4204157" y="3478651"/>
                <a:ext cx="1078353" cy="2213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spc="-98">
                    <a:solidFill>
                      <a:srgbClr val="FFFFFF"/>
                    </a:solidFill>
                    <a:latin typeface="Calibri"/>
                    <a:ea typeface="Calibri"/>
                    <a:cs typeface="Calibri"/>
                    <a:sym typeface="Calibri"/>
                  </a:defRPr>
                </a:lvl1pPr>
              </a:lstStyle>
              <a:p>
                <a:pPr lvl="0">
                  <a:defRPr sz="1800" spc="0">
                    <a:solidFill>
                      <a:srgbClr val="000000"/>
                    </a:solidFill>
                  </a:defRPr>
                </a:pPr>
                <a:r>
                  <a:rPr sz="989" spc="0" dirty="0">
                    <a:solidFill>
                      <a:srgbClr val="FFFFFF"/>
                    </a:solidFill>
                    <a:latin typeface="Roboto Medium" charset="0"/>
                    <a:ea typeface="Roboto Medium" charset="0"/>
                    <a:cs typeface="Roboto Medium" charset="0"/>
                  </a:rPr>
                  <a:t>VIGO</a:t>
                </a:r>
              </a:p>
            </p:txBody>
          </p:sp>
        </p:grpSp>
        <p:sp>
          <p:nvSpPr>
            <p:cNvPr id="4" name="Shape 205"/>
            <p:cNvSpPr/>
            <p:nvPr/>
          </p:nvSpPr>
          <p:spPr>
            <a:xfrm>
              <a:off x="5779167" y="5065003"/>
              <a:ext cx="539176" cy="1568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lang="en-GB" sz="989" cap="all" spc="0" dirty="0" err="1">
                  <a:solidFill>
                    <a:srgbClr val="FFFFFF"/>
                  </a:solidFill>
                  <a:latin typeface="Roboto Medium" charset="0"/>
                  <a:ea typeface="Roboto Medium" charset="0"/>
                  <a:cs typeface="Roboto Medium" charset="0"/>
                </a:rPr>
                <a:t>murcia</a:t>
              </a:r>
              <a:endParaRPr sz="989" cap="all" spc="0" dirty="0">
                <a:solidFill>
                  <a:srgbClr val="FFFFFF"/>
                </a:solidFill>
                <a:latin typeface="Roboto Medium" charset="0"/>
                <a:ea typeface="Roboto Medium" charset="0"/>
                <a:cs typeface="Roboto Medium" charset="0"/>
              </a:endParaRPr>
            </a:p>
          </p:txBody>
        </p:sp>
        <p:sp>
          <p:nvSpPr>
            <p:cNvPr id="11" name="Shape 205"/>
            <p:cNvSpPr/>
            <p:nvPr/>
          </p:nvSpPr>
          <p:spPr>
            <a:xfrm>
              <a:off x="4739543" y="3608562"/>
              <a:ext cx="1174183" cy="254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lang="en-GB" sz="989" cap="all" spc="0" dirty="0">
                  <a:solidFill>
                    <a:srgbClr val="FFFFFF"/>
                  </a:solidFill>
                  <a:latin typeface="Roboto Medium" charset="0"/>
                  <a:ea typeface="Roboto Medium" charset="0"/>
                  <a:cs typeface="Roboto Medium" charset="0"/>
                </a:rPr>
                <a:t>Lleida-</a:t>
              </a:r>
              <a:r>
                <a:rPr lang="en-GB" sz="989" cap="all" spc="0" dirty="0" err="1">
                  <a:solidFill>
                    <a:srgbClr val="FFFFFF"/>
                  </a:solidFill>
                  <a:latin typeface="Roboto Medium" charset="0"/>
                  <a:ea typeface="Roboto Medium" charset="0"/>
                  <a:cs typeface="Roboto Medium" charset="0"/>
                </a:rPr>
                <a:t>alguaire</a:t>
              </a:r>
              <a:endParaRPr sz="989" cap="all" spc="0" dirty="0">
                <a:solidFill>
                  <a:srgbClr val="FFFFFF"/>
                </a:solidFill>
                <a:latin typeface="Roboto Medium" charset="0"/>
                <a:ea typeface="Roboto Medium" charset="0"/>
                <a:cs typeface="Roboto Medium" charset="0"/>
              </a:endParaRPr>
            </a:p>
          </p:txBody>
        </p:sp>
        <p:sp>
          <p:nvSpPr>
            <p:cNvPr id="13" name="Shape 205"/>
            <p:cNvSpPr/>
            <p:nvPr/>
          </p:nvSpPr>
          <p:spPr>
            <a:xfrm>
              <a:off x="5889698" y="3189446"/>
              <a:ext cx="1070834" cy="4998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905255">
                <a:lnSpc>
                  <a:spcPct val="95000"/>
                </a:lnSpc>
                <a:defRPr sz="989" cap="all" spc="-98">
                  <a:solidFill>
                    <a:srgbClr val="FFFFFF"/>
                  </a:solidFill>
                  <a:latin typeface="Calibri"/>
                  <a:ea typeface="Calibri"/>
                  <a:cs typeface="Calibri"/>
                  <a:sym typeface="Calibri"/>
                </a:defRPr>
              </a:lvl1pPr>
            </a:lstStyle>
            <a:p>
              <a:pPr lvl="0">
                <a:defRPr sz="1800" cap="none" spc="0">
                  <a:solidFill>
                    <a:srgbClr val="000000"/>
                  </a:solidFill>
                </a:defRPr>
              </a:pPr>
              <a:r>
                <a:rPr lang="en-GB" sz="989" cap="all" spc="0" dirty="0">
                  <a:solidFill>
                    <a:srgbClr val="FFFFFF"/>
                  </a:solidFill>
                  <a:latin typeface="Roboto Medium" charset="0"/>
                  <a:ea typeface="Roboto Medium" charset="0"/>
                  <a:cs typeface="Roboto Medium" charset="0"/>
                </a:rPr>
                <a:t>Andorra-LA SEU </a:t>
              </a:r>
              <a:r>
                <a:rPr lang="en-GB" sz="989" cap="all" spc="0" dirty="0" err="1">
                  <a:solidFill>
                    <a:srgbClr val="FFFFFF"/>
                  </a:solidFill>
                  <a:latin typeface="Roboto Medium" charset="0"/>
                  <a:ea typeface="Roboto Medium" charset="0"/>
                  <a:cs typeface="Roboto Medium" charset="0"/>
                </a:rPr>
                <a:t>d’urgell</a:t>
              </a:r>
              <a:endParaRPr sz="989" cap="all" spc="0" dirty="0">
                <a:solidFill>
                  <a:srgbClr val="FFFFFF"/>
                </a:solidFill>
                <a:latin typeface="Roboto Medium" charset="0"/>
                <a:ea typeface="Roboto Medium" charset="0"/>
                <a:cs typeface="Roboto Medium" charset="0"/>
              </a:endParaRPr>
            </a:p>
          </p:txBody>
        </p:sp>
        <p:sp>
          <p:nvSpPr>
            <p:cNvPr id="14" name="Oval 181"/>
            <p:cNvSpPr/>
            <p:nvPr/>
          </p:nvSpPr>
          <p:spPr>
            <a:xfrm>
              <a:off x="4743333" y="5023579"/>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82"/>
            <p:cNvSpPr/>
            <p:nvPr/>
          </p:nvSpPr>
          <p:spPr>
            <a:xfrm>
              <a:off x="5559376" y="5023579"/>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83"/>
            <p:cNvSpPr/>
            <p:nvPr/>
          </p:nvSpPr>
          <p:spPr>
            <a:xfrm>
              <a:off x="6253018" y="3539527"/>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84"/>
            <p:cNvSpPr/>
            <p:nvPr/>
          </p:nvSpPr>
          <p:spPr>
            <a:xfrm>
              <a:off x="5883777" y="3589339"/>
              <a:ext cx="181651" cy="1816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82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028" y="1223358"/>
            <a:ext cx="7505700" cy="4597400"/>
          </a:xfrm>
          <a:prstGeom prst="rect">
            <a:avLst/>
          </a:prstGeom>
        </p:spPr>
      </p:pic>
      <p:sp>
        <p:nvSpPr>
          <p:cNvPr id="8" name="Title 1"/>
          <p:cNvSpPr txBox="1">
            <a:spLocks/>
          </p:cNvSpPr>
          <p:nvPr/>
        </p:nvSpPr>
        <p:spPr>
          <a:xfrm>
            <a:off x="433467" y="500036"/>
            <a:ext cx="9065734" cy="443198"/>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GB" dirty="0"/>
              <a:t>International Air Traffic Management</a:t>
            </a:r>
          </a:p>
        </p:txBody>
      </p:sp>
      <p:sp>
        <p:nvSpPr>
          <p:cNvPr id="10" name="Slide Number Placeholder 4"/>
          <p:cNvSpPr txBox="1">
            <a:spLocks/>
          </p:cNvSpPr>
          <p:nvPr/>
        </p:nvSpPr>
        <p:spPr>
          <a:xfrm>
            <a:off x="9007840" y="6266409"/>
            <a:ext cx="2743200" cy="18466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B7283F-C0A8-1B4F-875E-A7C13B1B9406}" type="slidenum">
              <a:rPr lang="en-GB" sz="1200" smtClean="0">
                <a:solidFill>
                  <a:schemeClr val="bg1"/>
                </a:solidFill>
                <a:latin typeface="Roboto Light" charset="0"/>
                <a:ea typeface="Roboto Light" charset="0"/>
                <a:cs typeface="Roboto Light" charset="0"/>
              </a:rPr>
              <a:pPr algn="r"/>
              <a:t>9</a:t>
            </a:fld>
            <a:endParaRPr lang="en-GB" sz="1200" dirty="0">
              <a:solidFill>
                <a:schemeClr val="bg1"/>
              </a:solidFill>
              <a:latin typeface="Roboto Light" charset="0"/>
              <a:ea typeface="Roboto Light" charset="0"/>
              <a:cs typeface="Roboto Light" charset="0"/>
            </a:endParaRPr>
          </a:p>
        </p:txBody>
      </p:sp>
      <p:cxnSp>
        <p:nvCxnSpPr>
          <p:cNvPr id="11" name="Straight Connector 10"/>
          <p:cNvCxnSpPr/>
          <p:nvPr/>
        </p:nvCxnSpPr>
        <p:spPr>
          <a:xfrm>
            <a:off x="430662" y="6213245"/>
            <a:ext cx="11317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96623" y="3121531"/>
            <a:ext cx="11030668" cy="2513361"/>
            <a:chOff x="465363" y="3121531"/>
            <a:chExt cx="11030668" cy="2513361"/>
          </a:xfrm>
        </p:grpSpPr>
        <p:sp>
          <p:nvSpPr>
            <p:cNvPr id="14" name="Content Placeholder 2"/>
            <p:cNvSpPr txBox="1">
              <a:spLocks/>
            </p:cNvSpPr>
            <p:nvPr/>
          </p:nvSpPr>
          <p:spPr>
            <a:xfrm>
              <a:off x="465363" y="4151895"/>
              <a:ext cx="3977327" cy="148299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400"/>
                </a:lnSpc>
                <a:spcAft>
                  <a:spcPts val="0"/>
                </a:spcAft>
              </a:pPr>
              <a:r>
                <a:rPr lang="en-GB" sz="2000" dirty="0">
                  <a:solidFill>
                    <a:schemeClr val="accent2"/>
                  </a:solidFill>
                  <a:latin typeface="Roboto" charset="0"/>
                  <a:ea typeface="Roboto" charset="0"/>
                  <a:cs typeface="Roboto" charset="0"/>
                </a:rPr>
                <a:t>Asia Pacific</a:t>
              </a:r>
            </a:p>
            <a:p>
              <a:pPr>
                <a:lnSpc>
                  <a:spcPts val="1900"/>
                </a:lnSpc>
              </a:pPr>
              <a:r>
                <a:rPr lang="en-GB" sz="1600" dirty="0">
                  <a:solidFill>
                    <a:schemeClr val="bg1"/>
                  </a:solidFill>
                </a:rPr>
                <a:t>NATS is helping to enable the exponential growth of air travel in the Asia Pacific region, helping to ensure this expansion takes place in a planned and sustainable manner.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4831" y="3121531"/>
              <a:ext cx="1981200" cy="1435100"/>
            </a:xfrm>
            <a:prstGeom prst="rect">
              <a:avLst/>
            </a:prstGeom>
          </p:spPr>
        </p:pic>
      </p:grpSp>
      <p:grpSp>
        <p:nvGrpSpPr>
          <p:cNvPr id="16" name="Group 15"/>
          <p:cNvGrpSpPr/>
          <p:nvPr/>
        </p:nvGrpSpPr>
        <p:grpSpPr>
          <a:xfrm>
            <a:off x="496623" y="2890660"/>
            <a:ext cx="8808687" cy="1208072"/>
            <a:chOff x="465363" y="2890660"/>
            <a:chExt cx="8808687" cy="1208072"/>
          </a:xfrm>
        </p:grpSpPr>
        <p:sp>
          <p:nvSpPr>
            <p:cNvPr id="9" name="Content Placeholder 2"/>
            <p:cNvSpPr txBox="1">
              <a:spLocks/>
            </p:cNvSpPr>
            <p:nvPr/>
          </p:nvSpPr>
          <p:spPr>
            <a:xfrm>
              <a:off x="465363" y="2890660"/>
              <a:ext cx="3977327" cy="1208072"/>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400"/>
                </a:lnSpc>
                <a:spcAft>
                  <a:spcPts val="0"/>
                </a:spcAft>
              </a:pPr>
              <a:r>
                <a:rPr lang="en-GB" sz="2000" dirty="0">
                  <a:solidFill>
                    <a:schemeClr val="accent3"/>
                  </a:solidFill>
                  <a:latin typeface="Roboto" charset="0"/>
                  <a:ea typeface="Roboto" charset="0"/>
                  <a:cs typeface="Roboto" charset="0"/>
                </a:rPr>
                <a:t>Middle East</a:t>
              </a:r>
            </a:p>
            <a:p>
              <a:pPr>
                <a:lnSpc>
                  <a:spcPts val="1900"/>
                </a:lnSpc>
              </a:pPr>
              <a:r>
                <a:rPr lang="en-GB" sz="1600" dirty="0">
                  <a:solidFill>
                    <a:schemeClr val="bg1"/>
                  </a:solidFill>
                </a:rPr>
                <a:t>NATS is supporting rapid growth in the Middle East as the region develops into one of the worlds most important aviation hubs.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150" y="3439991"/>
              <a:ext cx="469900" cy="457200"/>
            </a:xfrm>
            <a:prstGeom prst="rect">
              <a:avLst/>
            </a:prstGeom>
          </p:spPr>
        </p:pic>
      </p:grpSp>
      <p:grpSp>
        <p:nvGrpSpPr>
          <p:cNvPr id="15" name="Group 14"/>
          <p:cNvGrpSpPr/>
          <p:nvPr/>
        </p:nvGrpSpPr>
        <p:grpSpPr>
          <a:xfrm>
            <a:off x="496623" y="1390105"/>
            <a:ext cx="8291897" cy="2073331"/>
            <a:chOff x="465363" y="1390105"/>
            <a:chExt cx="8291897" cy="2073331"/>
          </a:xfrm>
        </p:grpSpPr>
        <p:sp>
          <p:nvSpPr>
            <p:cNvPr id="13" name="Content Placeholder 2"/>
            <p:cNvSpPr txBox="1">
              <a:spLocks/>
            </p:cNvSpPr>
            <p:nvPr/>
          </p:nvSpPr>
          <p:spPr>
            <a:xfrm>
              <a:off x="465363" y="1390105"/>
              <a:ext cx="3977327" cy="1447392"/>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600"/>
                </a:spcBef>
                <a:spcAft>
                  <a:spcPts val="600"/>
                </a:spcAft>
                <a:buFont typeface="Arial"/>
                <a:buNone/>
                <a:defRPr sz="3000" b="0" i="0" kern="1200">
                  <a:solidFill>
                    <a:schemeClr val="tx1"/>
                  </a:solidFill>
                  <a:latin typeface="Roboto Light" charset="0"/>
                  <a:ea typeface="Roboto Light" charset="0"/>
                  <a:cs typeface="Roboto Light" charset="0"/>
                </a:defRPr>
              </a:lvl1pPr>
              <a:lvl2pPr marL="268288" indent="-261938" algn="l" defTabSz="914400" rtl="0" eaLnBrk="1" latinLnBrk="0" hangingPunct="1">
                <a:lnSpc>
                  <a:spcPct val="90000"/>
                </a:lnSpc>
                <a:spcBef>
                  <a:spcPts val="600"/>
                </a:spcBef>
                <a:spcAft>
                  <a:spcPts val="600"/>
                </a:spcAft>
                <a:buFont typeface="Arial"/>
                <a:buChar char="•"/>
                <a:tabLst/>
                <a:defRPr sz="3000" b="0" i="0" kern="1200">
                  <a:solidFill>
                    <a:schemeClr val="tx1"/>
                  </a:solidFill>
                  <a:latin typeface="Roboto Light" charset="0"/>
                  <a:ea typeface="Roboto Light" charset="0"/>
                  <a:cs typeface="Roboto Light" charset="0"/>
                </a:defRPr>
              </a:lvl2pPr>
              <a:lvl3pPr marL="268288" indent="-261938" algn="l" defTabSz="914400" rtl="0" eaLnBrk="1" latinLnBrk="0" hangingPunct="1">
                <a:lnSpc>
                  <a:spcPct val="90000"/>
                </a:lnSpc>
                <a:spcBef>
                  <a:spcPts val="600"/>
                </a:spcBef>
                <a:spcAft>
                  <a:spcPts val="600"/>
                </a:spcAft>
                <a:buFont typeface="Arial"/>
                <a:buChar char="•"/>
                <a:tabLst/>
                <a:defRPr sz="3000" b="1" i="0" kern="1200">
                  <a:solidFill>
                    <a:schemeClr val="tx1"/>
                  </a:solidFill>
                  <a:latin typeface="Roboto" charset="0"/>
                  <a:ea typeface="Roboto" charset="0"/>
                  <a:cs typeface="Roboto" charset="0"/>
                </a:defRPr>
              </a:lvl3pPr>
              <a:lvl4pPr marL="534988" indent="-268288" algn="l" defTabSz="914400" rtl="0" eaLnBrk="1" latinLnBrk="0" hangingPunct="1">
                <a:lnSpc>
                  <a:spcPct val="90000"/>
                </a:lnSpc>
                <a:spcBef>
                  <a:spcPts val="0"/>
                </a:spcBef>
                <a:spcAft>
                  <a:spcPts val="600"/>
                </a:spcAft>
                <a:buFont typeface=".AppleSystemUIFont" charset="-120"/>
                <a:buChar char="–"/>
                <a:tabLst/>
                <a:defRPr sz="3000" b="0" i="0" kern="1200">
                  <a:solidFill>
                    <a:schemeClr val="tx1"/>
                  </a:solidFill>
                  <a:latin typeface="Roboto Light" charset="0"/>
                  <a:ea typeface="Roboto Light" charset="0"/>
                  <a:cs typeface="Roboto Light" charset="0"/>
                </a:defRPr>
              </a:lvl4pPr>
              <a:lvl5pPr marL="850900" indent="-315913" algn="l" defTabSz="914400" rtl="0" eaLnBrk="1" latinLnBrk="0" hangingPunct="1">
                <a:lnSpc>
                  <a:spcPct val="90000"/>
                </a:lnSpc>
                <a:spcBef>
                  <a:spcPts val="0"/>
                </a:spcBef>
                <a:spcAft>
                  <a:spcPts val="600"/>
                </a:spcAft>
                <a:buFont typeface="Arial"/>
                <a:buChar char="•"/>
                <a:tabLst/>
                <a:defRPr sz="30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400"/>
                </a:lnSpc>
                <a:spcAft>
                  <a:spcPts val="0"/>
                </a:spcAft>
              </a:pPr>
              <a:r>
                <a:rPr lang="en-GB" sz="2000" dirty="0">
                  <a:solidFill>
                    <a:schemeClr val="accent1"/>
                  </a:solidFill>
                  <a:latin typeface="Roboto" charset="0"/>
                  <a:ea typeface="Roboto" charset="0"/>
                  <a:cs typeface="Roboto" charset="0"/>
                </a:rPr>
                <a:t>Europe</a:t>
              </a:r>
            </a:p>
            <a:p>
              <a:pPr>
                <a:lnSpc>
                  <a:spcPts val="1900"/>
                </a:lnSpc>
              </a:pPr>
              <a:r>
                <a:rPr lang="en-GB" sz="1600" dirty="0">
                  <a:solidFill>
                    <a:schemeClr val="bg1"/>
                  </a:solidFill>
                </a:rPr>
                <a:t>We are working in our domestic UK market and with European customers to improve the efficiency of trans-European air traffic and apply common EU standards.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160" y="2345836"/>
              <a:ext cx="1308100" cy="1117600"/>
            </a:xfrm>
            <a:prstGeom prst="rect">
              <a:avLst/>
            </a:prstGeom>
          </p:spPr>
        </p:pic>
      </p:grpSp>
    </p:spTree>
    <p:extLst>
      <p:ext uri="{BB962C8B-B14F-4D97-AF65-F5344CB8AC3E}">
        <p14:creationId xmlns:p14="http://schemas.microsoft.com/office/powerpoint/2010/main" val="31034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S Corporate Presentation Redesign 2017">
  <a:themeElements>
    <a:clrScheme name="NATS - BLUE deck">
      <a:dk1>
        <a:srgbClr val="145569"/>
      </a:dk1>
      <a:lt1>
        <a:srgbClr val="FFFFFF"/>
      </a:lt1>
      <a:dk2>
        <a:srgbClr val="071920"/>
      </a:dk2>
      <a:lt2>
        <a:srgbClr val="E7E6E6"/>
      </a:lt2>
      <a:accent1>
        <a:srgbClr val="45C3D6"/>
      </a:accent1>
      <a:accent2>
        <a:srgbClr val="B93296"/>
      </a:accent2>
      <a:accent3>
        <a:srgbClr val="E56D09"/>
      </a:accent3>
      <a:accent4>
        <a:srgbClr val="50C362"/>
      </a:accent4>
      <a:accent5>
        <a:srgbClr val="45C3D6"/>
      </a:accent5>
      <a:accent6>
        <a:srgbClr val="000000"/>
      </a:accent6>
      <a:hlink>
        <a:srgbClr val="145569"/>
      </a:hlink>
      <a:folHlink>
        <a:srgbClr val="145569"/>
      </a:folHlink>
    </a:clrScheme>
    <a:fontScheme name="Office 2">
      <a:majorFont>
        <a:latin typeface="Robo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9884_NATS_Presentation_BLUE 19-4-17.potx" id="{2D543692-1A3E-4C32-A581-563A733AB33E}" vid="{2A105C9D-A8B1-4D72-B6A5-DAEDE83A7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tectiveMarking xmlns="87a76c1e-7ea3-4117-9280-3e492ebb7ba5">NATS PRIVATE</ProtectiveMarking>
    <NATSOwner xmlns="c461cddb-fd5b-4187-8db6-162fdb3d9acb">
      <UserInfo>
        <DisplayName>MCMURRAY, Chelsea</DisplayName>
        <AccountId>1888</AccountId>
        <AccountType/>
      </UserInfo>
    </NATSOwner>
    <NATS-Subject xmlns="87a76c1e-7ea3-4117-9280-3e492ebb7ba5" xsi:nil="true"/>
    <_dlc_DocId xmlns="87a76c1e-7ea3-4117-9280-3e492ebb7ba5">COM01-107-1069</_dlc_DocId>
    <_dlc_DocIdUrl xmlns="c9b95855-8e0c-4bf0-bd74-4eb4ec0ba957">
      <Url>http://teamhub.nats.co.uk/functions/COM/MAR/_layouts/DocIdRedir.aspx?ID=COM01-107-1069</Url>
      <Description>COM01-107-1069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NATS-Document" ma:contentTypeID="0x010100EA2063E8704C434082E7DCCA54F9F02F008A6CA0809D199248BCF933C02E90DD62" ma:contentTypeVersion="4" ma:contentTypeDescription="Create a new NATS Document" ma:contentTypeScope="" ma:versionID="510489578fb0f9969ed743c3bedd1a45">
  <xsd:schema xmlns:xsd="http://www.w3.org/2001/XMLSchema" xmlns:xs="http://www.w3.org/2001/XMLSchema" xmlns:p="http://schemas.microsoft.com/office/2006/metadata/properties" xmlns:ns2="87a76c1e-7ea3-4117-9280-3e492ebb7ba5" xmlns:ns3="c461cddb-fd5b-4187-8db6-162fdb3d9acb" xmlns:ns4="c9b95855-8e0c-4bf0-bd74-4eb4ec0ba957" targetNamespace="http://schemas.microsoft.com/office/2006/metadata/properties" ma:root="true" ma:fieldsID="4d1545a49d4ce29b442c15e11752575d" ns2:_="" ns3:_="" ns4:_="">
    <xsd:import namespace="87a76c1e-7ea3-4117-9280-3e492ebb7ba5"/>
    <xsd:import namespace="c461cddb-fd5b-4187-8db6-162fdb3d9acb"/>
    <xsd:import namespace="c9b95855-8e0c-4bf0-bd74-4eb4ec0ba957"/>
    <xsd:element name="properties">
      <xsd:complexType>
        <xsd:sequence>
          <xsd:element name="documentManagement">
            <xsd:complexType>
              <xsd:all>
                <xsd:element ref="ns2:NATS-Subject" minOccurs="0"/>
                <xsd:element ref="ns2:ProtectiveMarking"/>
                <xsd:element ref="ns3:NATSOwner"/>
                <xsd:element ref="ns2:_dlc_DocId" minOccurs="0"/>
                <xsd:element ref="ns4: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76c1e-7ea3-4117-9280-3e492ebb7ba5" elementFormDefault="qualified">
    <xsd:import namespace="http://schemas.microsoft.com/office/2006/documentManagement/types"/>
    <xsd:import namespace="http://schemas.microsoft.com/office/infopath/2007/PartnerControls"/>
    <xsd:element name="NATS-Subject" ma:index="8" nillable="true" ma:displayName="NATS-Subject" ma:internalName="NATS_x002d_Subject">
      <xsd:simpleType>
        <xsd:union memberTypes="dms:Text">
          <xsd:simpleType>
            <xsd:restriction base="dms:Choice">
              <xsd:enumeration value=" "/>
            </xsd:restriction>
          </xsd:simpleType>
        </xsd:union>
      </xsd:simpleType>
    </xsd:element>
    <xsd:element name="ProtectiveMarking" ma:index="9" ma:displayName="Protective Marking" ma:default="NATS PRIVATE" ma:format="Dropdown" ma:internalName="ProtectiveMarking">
      <xsd:simpleType>
        <xsd:restriction base="dms:Choice">
          <xsd:enumeration value="No Marking Required"/>
          <xsd:enumeration value="NATS PRIVATE"/>
          <xsd:enumeration value="NATS PROTECTED"/>
        </xsd:restriction>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61cddb-fd5b-4187-8db6-162fdb3d9acb" elementFormDefault="qualified">
    <xsd:import namespace="http://schemas.microsoft.com/office/2006/documentManagement/types"/>
    <xsd:import namespace="http://schemas.microsoft.com/office/infopath/2007/PartnerControls"/>
    <xsd:element name="NATSOwner" ma:index="10" ma:displayName="NATS Owner" ma:list="UserInfo" ma:SharePointGroup="0" ma:internalName="NATS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b95855-8e0c-4bf0-bd74-4eb4ec0ba957" elementFormDefault="qualified">
    <xsd:import namespace="http://schemas.microsoft.com/office/2006/documentManagement/types"/>
    <xsd:import namespace="http://schemas.microsoft.com/office/infopath/2007/PartnerControls"/>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C44CFD3-214E-43EF-9DA2-1FF78C75DE17}">
  <ds:schemaRefs>
    <ds:schemaRef ds:uri="http://schemas.microsoft.com/sharepoint/v3/contenttype/forms"/>
  </ds:schemaRefs>
</ds:datastoreItem>
</file>

<file path=customXml/itemProps2.xml><?xml version="1.0" encoding="utf-8"?>
<ds:datastoreItem xmlns:ds="http://schemas.openxmlformats.org/officeDocument/2006/customXml" ds:itemID="{166C85F1-EC15-43D9-AB37-14B9A8D29BE8}">
  <ds:schemaRefs>
    <ds:schemaRef ds:uri="http://purl.org/dc/terms/"/>
    <ds:schemaRef ds:uri="http://schemas.microsoft.com/office/2006/documentManagement/types"/>
    <ds:schemaRef ds:uri="http://purl.org/dc/dcmitype/"/>
    <ds:schemaRef ds:uri="http://schemas.microsoft.com/office/infopath/2007/PartnerControls"/>
    <ds:schemaRef ds:uri="c461cddb-fd5b-4187-8db6-162fdb3d9acb"/>
    <ds:schemaRef ds:uri="87a76c1e-7ea3-4117-9280-3e492ebb7ba5"/>
    <ds:schemaRef ds:uri="http://purl.org/dc/elements/1.1/"/>
    <ds:schemaRef ds:uri="http://schemas.microsoft.com/office/2006/metadata/properties"/>
    <ds:schemaRef ds:uri="http://schemas.openxmlformats.org/package/2006/metadata/core-properties"/>
    <ds:schemaRef ds:uri="c9b95855-8e0c-4bf0-bd74-4eb4ec0ba957"/>
    <ds:schemaRef ds:uri="http://www.w3.org/XML/1998/namespace"/>
  </ds:schemaRefs>
</ds:datastoreItem>
</file>

<file path=customXml/itemProps3.xml><?xml version="1.0" encoding="utf-8"?>
<ds:datastoreItem xmlns:ds="http://schemas.openxmlformats.org/officeDocument/2006/customXml" ds:itemID="{BD861C70-145B-43AE-BB44-4F0C41FD2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a76c1e-7ea3-4117-9280-3e492ebb7ba5"/>
    <ds:schemaRef ds:uri="c461cddb-fd5b-4187-8db6-162fdb3d9acb"/>
    <ds:schemaRef ds:uri="c9b95855-8e0c-4bf0-bd74-4eb4ec0ba9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BD99B4-4E59-47D4-B505-7BBD7E96D4B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NATS Corporate Presentation Redesign 2017</Template>
  <TotalTime>4249</TotalTime>
  <Words>1837</Words>
  <Application>Microsoft Office PowerPoint</Application>
  <PresentationFormat>Widescreen</PresentationFormat>
  <Paragraphs>419</Paragraphs>
  <Slides>22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.AppleSystemUIFont</vt:lpstr>
      <vt:lpstr>Arial</vt:lpstr>
      <vt:lpstr>Calibri</vt:lpstr>
      <vt:lpstr>Roboto</vt:lpstr>
      <vt:lpstr>Roboto Light</vt:lpstr>
      <vt:lpstr>Roboto Medium</vt:lpstr>
      <vt:lpstr>NATS Corporate Presentation Redesign 2017</vt:lpstr>
      <vt:lpstr>Advancing aviation, keeping the skies safe.</vt:lpstr>
      <vt:lpstr>The Content Carousel</vt:lpstr>
      <vt:lpstr>Our Businesses</vt:lpstr>
      <vt:lpstr>Our Businesses</vt:lpstr>
      <vt:lpstr>What we do</vt:lpstr>
      <vt:lpstr>Our ISO Certifications</vt:lpstr>
      <vt:lpstr>Management of UK Airspace</vt:lpstr>
      <vt:lpstr>PowerPoint Presentation</vt:lpstr>
      <vt:lpstr>PowerPoint Presentation</vt:lpstr>
      <vt:lpstr>Services to maintain and grow airport operations</vt:lpstr>
      <vt:lpstr>PowerPoint Presentation</vt:lpstr>
      <vt:lpstr>Airspace performance</vt:lpstr>
      <vt:lpstr>PowerPoint Presentation</vt:lpstr>
      <vt:lpstr>PowerPoint Presentation</vt:lpstr>
      <vt:lpstr>Our operational and environment performance</vt:lpstr>
      <vt:lpstr>Our firsts</vt:lpstr>
      <vt:lpstr>PowerPoint Presentation</vt:lpstr>
      <vt:lpstr>Our people</vt:lpstr>
      <vt:lpstr>Awards from industry organisations</vt:lpstr>
      <vt:lpstr>Our executive</vt:lpstr>
      <vt:lpstr>Our structure</vt:lpstr>
      <vt:lpstr>Thank you</vt:lpstr>
    </vt:vector>
  </TitlesOfParts>
  <Company>NATS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 Redesign</dc:title>
  <dc:creator>JAMESON, Michelle H</dc:creator>
  <cp:lastModifiedBy>MCMURRAY, Chelsea</cp:lastModifiedBy>
  <cp:revision>231</cp:revision>
  <dcterms:created xsi:type="dcterms:W3CDTF">2017-05-12T15:18:56Z</dcterms:created>
  <dcterms:modified xsi:type="dcterms:W3CDTF">2019-07-15T15:05:39Z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0x010100EA2063E8704C434082E7DCCA54F9F02F008A6CA0809D199248BCF933C02E90DD62</vt:lpwstr>
  </property>
  <property fmtid="{D5CDD505-2E9C-101B-9397-08002B2CF9AE}" pid="3" name="_dlc_DocIdItemGuid">
    <vt:lpwstr>e2da5d3e-730d-4231-97c1-5ed3a87f36ac</vt:lpwstr>
  </property>
</Properties>
</file>